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8"/>
  </p:notesMasterIdLst>
  <p:handoutMasterIdLst>
    <p:handoutMasterId r:id="rId149"/>
  </p:handoutMasterIdLst>
  <p:sldIdLst>
    <p:sldId id="327" r:id="rId2"/>
    <p:sldId id="414" r:id="rId3"/>
    <p:sldId id="346" r:id="rId4"/>
    <p:sldId id="372" r:id="rId5"/>
    <p:sldId id="373" r:id="rId6"/>
    <p:sldId id="428" r:id="rId7"/>
    <p:sldId id="429" r:id="rId8"/>
    <p:sldId id="413" r:id="rId9"/>
    <p:sldId id="334" r:id="rId10"/>
    <p:sldId id="336" r:id="rId11"/>
    <p:sldId id="339" r:id="rId12"/>
    <p:sldId id="335" r:id="rId13"/>
    <p:sldId id="337" r:id="rId14"/>
    <p:sldId id="338" r:id="rId15"/>
    <p:sldId id="374" r:id="rId16"/>
    <p:sldId id="350" r:id="rId17"/>
    <p:sldId id="386" r:id="rId18"/>
    <p:sldId id="353" r:id="rId19"/>
    <p:sldId id="354" r:id="rId20"/>
    <p:sldId id="355" r:id="rId21"/>
    <p:sldId id="356" r:id="rId22"/>
    <p:sldId id="361" r:id="rId23"/>
    <p:sldId id="357" r:id="rId24"/>
    <p:sldId id="480" r:id="rId25"/>
    <p:sldId id="364" r:id="rId26"/>
    <p:sldId id="371" r:id="rId27"/>
    <p:sldId id="375" r:id="rId28"/>
    <p:sldId id="365" r:id="rId29"/>
    <p:sldId id="366" r:id="rId30"/>
    <p:sldId id="367" r:id="rId31"/>
    <p:sldId id="368" r:id="rId32"/>
    <p:sldId id="370" r:id="rId33"/>
    <p:sldId id="369" r:id="rId34"/>
    <p:sldId id="351" r:id="rId35"/>
    <p:sldId id="376" r:id="rId36"/>
    <p:sldId id="377" r:id="rId37"/>
    <p:sldId id="378" r:id="rId38"/>
    <p:sldId id="380" r:id="rId39"/>
    <p:sldId id="379" r:id="rId40"/>
    <p:sldId id="381" r:id="rId41"/>
    <p:sldId id="329" r:id="rId42"/>
    <p:sldId id="382" r:id="rId43"/>
    <p:sldId id="383" r:id="rId44"/>
    <p:sldId id="390" r:id="rId45"/>
    <p:sldId id="393" r:id="rId46"/>
    <p:sldId id="389" r:id="rId47"/>
    <p:sldId id="394" r:id="rId48"/>
    <p:sldId id="384" r:id="rId49"/>
    <p:sldId id="385" r:id="rId50"/>
    <p:sldId id="392" r:id="rId51"/>
    <p:sldId id="387" r:id="rId52"/>
    <p:sldId id="388" r:id="rId53"/>
    <p:sldId id="391" r:id="rId54"/>
    <p:sldId id="395" r:id="rId55"/>
    <p:sldId id="396" r:id="rId56"/>
    <p:sldId id="397" r:id="rId57"/>
    <p:sldId id="398" r:id="rId58"/>
    <p:sldId id="399" r:id="rId59"/>
    <p:sldId id="400" r:id="rId60"/>
    <p:sldId id="401" r:id="rId61"/>
    <p:sldId id="403" r:id="rId62"/>
    <p:sldId id="402" r:id="rId63"/>
    <p:sldId id="404" r:id="rId64"/>
    <p:sldId id="405" r:id="rId65"/>
    <p:sldId id="330" r:id="rId66"/>
    <p:sldId id="430" r:id="rId67"/>
    <p:sldId id="432" r:id="rId68"/>
    <p:sldId id="437" r:id="rId69"/>
    <p:sldId id="433" r:id="rId70"/>
    <p:sldId id="434" r:id="rId71"/>
    <p:sldId id="436" r:id="rId72"/>
    <p:sldId id="435" r:id="rId73"/>
    <p:sldId id="441" r:id="rId74"/>
    <p:sldId id="442" r:id="rId75"/>
    <p:sldId id="443" r:id="rId76"/>
    <p:sldId id="431" r:id="rId77"/>
    <p:sldId id="438" r:id="rId78"/>
    <p:sldId id="439" r:id="rId79"/>
    <p:sldId id="440" r:id="rId80"/>
    <p:sldId id="444" r:id="rId81"/>
    <p:sldId id="445" r:id="rId82"/>
    <p:sldId id="331" r:id="rId83"/>
    <p:sldId id="475" r:id="rId84"/>
    <p:sldId id="481" r:id="rId85"/>
    <p:sldId id="482" r:id="rId86"/>
    <p:sldId id="483" r:id="rId87"/>
    <p:sldId id="484" r:id="rId88"/>
    <p:sldId id="485" r:id="rId89"/>
    <p:sldId id="406" r:id="rId90"/>
    <p:sldId id="408" r:id="rId91"/>
    <p:sldId id="409" r:id="rId92"/>
    <p:sldId id="407" r:id="rId93"/>
    <p:sldId id="486" r:id="rId94"/>
    <p:sldId id="410" r:id="rId95"/>
    <p:sldId id="446" r:id="rId96"/>
    <p:sldId id="452" r:id="rId97"/>
    <p:sldId id="448" r:id="rId98"/>
    <p:sldId id="450" r:id="rId99"/>
    <p:sldId id="449" r:id="rId100"/>
    <p:sldId id="451" r:id="rId101"/>
    <p:sldId id="453" r:id="rId102"/>
    <p:sldId id="454" r:id="rId103"/>
    <p:sldId id="455" r:id="rId104"/>
    <p:sldId id="476" r:id="rId105"/>
    <p:sldId id="477" r:id="rId106"/>
    <p:sldId id="478" r:id="rId107"/>
    <p:sldId id="456" r:id="rId108"/>
    <p:sldId id="457" r:id="rId109"/>
    <p:sldId id="458" r:id="rId110"/>
    <p:sldId id="459" r:id="rId111"/>
    <p:sldId id="460" r:id="rId112"/>
    <p:sldId id="461" r:id="rId113"/>
    <p:sldId id="462" r:id="rId114"/>
    <p:sldId id="463" r:id="rId115"/>
    <p:sldId id="332" r:id="rId116"/>
    <p:sldId id="474" r:id="rId117"/>
    <p:sldId id="466" r:id="rId118"/>
    <p:sldId id="469" r:id="rId119"/>
    <p:sldId id="467" r:id="rId120"/>
    <p:sldId id="473" r:id="rId121"/>
    <p:sldId id="470" r:id="rId122"/>
    <p:sldId id="471" r:id="rId123"/>
    <p:sldId id="472" r:id="rId124"/>
    <p:sldId id="497" r:id="rId125"/>
    <p:sldId id="487" r:id="rId126"/>
    <p:sldId id="495" r:id="rId127"/>
    <p:sldId id="488" r:id="rId128"/>
    <p:sldId id="489" r:id="rId129"/>
    <p:sldId id="490" r:id="rId130"/>
    <p:sldId id="491" r:id="rId131"/>
    <p:sldId id="492" r:id="rId132"/>
    <p:sldId id="493" r:id="rId133"/>
    <p:sldId id="494" r:id="rId134"/>
    <p:sldId id="333" r:id="rId135"/>
    <p:sldId id="418" r:id="rId136"/>
    <p:sldId id="419" r:id="rId137"/>
    <p:sldId id="420" r:id="rId138"/>
    <p:sldId id="421" r:id="rId139"/>
    <p:sldId id="422" r:id="rId140"/>
    <p:sldId id="423" r:id="rId141"/>
    <p:sldId id="424" r:id="rId142"/>
    <p:sldId id="425" r:id="rId143"/>
    <p:sldId id="426" r:id="rId144"/>
    <p:sldId id="427" r:id="rId145"/>
    <p:sldId id="464" r:id="rId146"/>
    <p:sldId id="465" r:id="rId147"/>
  </p:sldIdLst>
  <p:sldSz cx="9144000" cy="6858000" type="screen4x3"/>
  <p:notesSz cx="6808788" cy="994092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0C34A23-DAE5-4FC7-AC51-DAF1A8DB8748}">
          <p14:sldIdLst>
            <p14:sldId id="327"/>
            <p14:sldId id="414"/>
          </p14:sldIdLst>
        </p14:section>
        <p14:section name="Cheat sheets" id="{2C712FB2-1CB8-46A6-93D8-567A9144C081}">
          <p14:sldIdLst>
            <p14:sldId id="346"/>
            <p14:sldId id="372"/>
            <p14:sldId id="373"/>
            <p14:sldId id="428"/>
            <p14:sldId id="429"/>
          </p14:sldIdLst>
        </p14:section>
        <p14:section name="Préambule" id="{0DF69906-6B56-4C84-A860-14560915FBEA}">
          <p14:sldIdLst>
            <p14:sldId id="413"/>
            <p14:sldId id="334"/>
            <p14:sldId id="336"/>
            <p14:sldId id="339"/>
            <p14:sldId id="335"/>
            <p14:sldId id="337"/>
            <p14:sldId id="338"/>
          </p14:sldIdLst>
        </p14:section>
        <p14:section name="Réintroduction à JS" id="{9B178371-BACB-4947-AFD3-FBF993D2E92C}">
          <p14:sldIdLst>
            <p14:sldId id="374"/>
            <p14:sldId id="350"/>
            <p14:sldId id="386"/>
            <p14:sldId id="353"/>
            <p14:sldId id="354"/>
            <p14:sldId id="355"/>
            <p14:sldId id="356"/>
            <p14:sldId id="361"/>
            <p14:sldId id="357"/>
            <p14:sldId id="480"/>
            <p14:sldId id="364"/>
            <p14:sldId id="371"/>
            <p14:sldId id="375"/>
            <p14:sldId id="365"/>
            <p14:sldId id="366"/>
            <p14:sldId id="367"/>
            <p14:sldId id="368"/>
            <p14:sldId id="370"/>
            <p14:sldId id="369"/>
            <p14:sldId id="351"/>
            <p14:sldId id="376"/>
            <p14:sldId id="377"/>
            <p14:sldId id="378"/>
            <p14:sldId id="380"/>
            <p14:sldId id="379"/>
            <p14:sldId id="381"/>
          </p14:sldIdLst>
        </p14:section>
        <p14:section name="Mise à niveau ES2015" id="{4EE3B339-9DFD-4597-909E-05A1EB230707}">
          <p14:sldIdLst>
            <p14:sldId id="329"/>
            <p14:sldId id="382"/>
            <p14:sldId id="383"/>
            <p14:sldId id="390"/>
            <p14:sldId id="393"/>
            <p14:sldId id="389"/>
            <p14:sldId id="394"/>
            <p14:sldId id="384"/>
            <p14:sldId id="385"/>
            <p14:sldId id="392"/>
            <p14:sldId id="387"/>
            <p14:sldId id="388"/>
            <p14:sldId id="391"/>
            <p14:sldId id="395"/>
            <p14:sldId id="396"/>
            <p14:sldId id="397"/>
            <p14:sldId id="398"/>
            <p14:sldId id="399"/>
            <p14:sldId id="400"/>
            <p14:sldId id="401"/>
            <p14:sldId id="403"/>
            <p14:sldId id="402"/>
            <p14:sldId id="404"/>
            <p14:sldId id="405"/>
          </p14:sldIdLst>
        </p14:section>
        <p14:section name="Gérer l'asynchronisme" id="{DABE05D9-BD3F-46F9-98EC-E188305221ED}">
          <p14:sldIdLst>
            <p14:sldId id="330"/>
            <p14:sldId id="430"/>
            <p14:sldId id="432"/>
            <p14:sldId id="437"/>
            <p14:sldId id="433"/>
            <p14:sldId id="434"/>
            <p14:sldId id="436"/>
            <p14:sldId id="435"/>
            <p14:sldId id="441"/>
            <p14:sldId id="442"/>
            <p14:sldId id="443"/>
            <p14:sldId id="431"/>
            <p14:sldId id="438"/>
            <p14:sldId id="439"/>
            <p14:sldId id="440"/>
            <p14:sldId id="444"/>
            <p14:sldId id="445"/>
          </p14:sldIdLst>
        </p14:section>
        <p14:section name="Prog orientée objet" id="{54A426AC-705E-430D-82DC-AC8377786F4E}">
          <p14:sldIdLst>
            <p14:sldId id="331"/>
            <p14:sldId id="475"/>
            <p14:sldId id="481"/>
            <p14:sldId id="482"/>
            <p14:sldId id="483"/>
            <p14:sldId id="484"/>
            <p14:sldId id="485"/>
            <p14:sldId id="406"/>
            <p14:sldId id="408"/>
            <p14:sldId id="409"/>
            <p14:sldId id="407"/>
            <p14:sldId id="486"/>
            <p14:sldId id="410"/>
            <p14:sldId id="446"/>
            <p14:sldId id="452"/>
            <p14:sldId id="448"/>
            <p14:sldId id="450"/>
            <p14:sldId id="449"/>
            <p14:sldId id="451"/>
            <p14:sldId id="453"/>
            <p14:sldId id="454"/>
            <p14:sldId id="455"/>
            <p14:sldId id="476"/>
            <p14:sldId id="477"/>
            <p14:sldId id="478"/>
            <p14:sldId id="456"/>
            <p14:sldId id="457"/>
            <p14:sldId id="458"/>
            <p14:sldId id="459"/>
            <p14:sldId id="460"/>
            <p14:sldId id="461"/>
            <p14:sldId id="462"/>
            <p14:sldId id="463"/>
          </p14:sldIdLst>
        </p14:section>
        <p14:section name="Prog fonctionnelle" id="{F4E4CB43-14FD-4F9C-8ABD-A3927B1F64B9}">
          <p14:sldIdLst>
            <p14:sldId id="332"/>
            <p14:sldId id="474"/>
            <p14:sldId id="466"/>
            <p14:sldId id="469"/>
            <p14:sldId id="467"/>
            <p14:sldId id="473"/>
            <p14:sldId id="470"/>
            <p14:sldId id="471"/>
            <p14:sldId id="472"/>
            <p14:sldId id="497"/>
            <p14:sldId id="487"/>
            <p14:sldId id="495"/>
            <p14:sldId id="488"/>
            <p14:sldId id="489"/>
            <p14:sldId id="490"/>
            <p14:sldId id="491"/>
            <p14:sldId id="492"/>
            <p14:sldId id="493"/>
            <p14:sldId id="494"/>
            <p14:sldId id="333"/>
            <p14:sldId id="418"/>
            <p14:sldId id="419"/>
            <p14:sldId id="420"/>
            <p14:sldId id="421"/>
            <p14:sldId id="422"/>
            <p14:sldId id="423"/>
            <p14:sldId id="424"/>
            <p14:sldId id="425"/>
            <p14:sldId id="426"/>
            <p14:sldId id="427"/>
            <p14:sldId id="464"/>
            <p14:sldId id="46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1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07" autoAdjust="0"/>
    <p:restoredTop sz="89606" autoAdjust="0"/>
  </p:normalViewPr>
  <p:slideViewPr>
    <p:cSldViewPr>
      <p:cViewPr varScale="1">
        <p:scale>
          <a:sx n="109" d="100"/>
          <a:sy n="109" d="100"/>
        </p:scale>
        <p:origin x="-1350" y="-90"/>
      </p:cViewPr>
      <p:guideLst>
        <p:guide orient="horz" pos="2160"/>
        <p:guide pos="2880"/>
      </p:guideLst>
    </p:cSldViewPr>
  </p:slideViewPr>
  <p:notesTextViewPr>
    <p:cViewPr>
      <p:scale>
        <a:sx n="1" d="1"/>
        <a:sy n="1" d="1"/>
      </p:scale>
      <p:origin x="0" y="0"/>
    </p:cViewPr>
  </p:notesTextViewPr>
  <p:notesViewPr>
    <p:cSldViewPr>
      <p:cViewPr varScale="1">
        <p:scale>
          <a:sx n="92" d="100"/>
          <a:sy n="92" d="100"/>
        </p:scale>
        <p:origin x="-3318" y="-120"/>
      </p:cViewPr>
      <p:guideLst>
        <p:guide orient="horz" pos="3131"/>
        <p:guide pos="214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0475" cy="49704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6737" y="0"/>
            <a:ext cx="2950475" cy="497046"/>
          </a:xfrm>
          <a:prstGeom prst="rect">
            <a:avLst/>
          </a:prstGeom>
        </p:spPr>
        <p:txBody>
          <a:bodyPr vert="horz" lIns="91440" tIns="45720" rIns="91440" bIns="45720" rtlCol="0"/>
          <a:lstStyle>
            <a:lvl1pPr algn="r">
              <a:defRPr sz="1200"/>
            </a:lvl1pPr>
          </a:lstStyle>
          <a:p>
            <a:fld id="{3F397273-4E6F-49CE-B1E0-D3BBF5697922}" type="datetimeFigureOut">
              <a:rPr lang="fr-FR" smtClean="0"/>
              <a:t>26/10/2018</a:t>
            </a:fld>
            <a:endParaRPr lang="fr-FR"/>
          </a:p>
        </p:txBody>
      </p:sp>
      <p:sp>
        <p:nvSpPr>
          <p:cNvPr id="4" name="Espace réservé du pied de page 3"/>
          <p:cNvSpPr>
            <a:spLocks noGrp="1"/>
          </p:cNvSpPr>
          <p:nvPr>
            <p:ph type="ftr" sz="quarter" idx="2"/>
          </p:nvPr>
        </p:nvSpPr>
        <p:spPr>
          <a:xfrm>
            <a:off x="0" y="9442154"/>
            <a:ext cx="2950475" cy="497046"/>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6737" y="9442154"/>
            <a:ext cx="2950475" cy="497046"/>
          </a:xfrm>
          <a:prstGeom prst="rect">
            <a:avLst/>
          </a:prstGeom>
        </p:spPr>
        <p:txBody>
          <a:bodyPr vert="horz" lIns="91440" tIns="45720" rIns="91440" bIns="45720" rtlCol="0" anchor="b"/>
          <a:lstStyle>
            <a:lvl1pPr algn="r">
              <a:defRPr sz="1200"/>
            </a:lvl1pPr>
          </a:lstStyle>
          <a:p>
            <a:fld id="{B2DDC1A4-ADFB-45F4-A457-CF65740CB333}" type="slidenum">
              <a:rPr lang="fr-FR" smtClean="0"/>
              <a:t>‹N°›</a:t>
            </a:fld>
            <a:endParaRPr lang="fr-FR"/>
          </a:p>
        </p:txBody>
      </p:sp>
    </p:spTree>
    <p:extLst>
      <p:ext uri="{BB962C8B-B14F-4D97-AF65-F5344CB8AC3E}">
        <p14:creationId xmlns:p14="http://schemas.microsoft.com/office/powerpoint/2010/main" val="5504728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0475" cy="49704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6737" y="0"/>
            <a:ext cx="2950475" cy="497046"/>
          </a:xfrm>
          <a:prstGeom prst="rect">
            <a:avLst/>
          </a:prstGeom>
        </p:spPr>
        <p:txBody>
          <a:bodyPr vert="horz" lIns="91440" tIns="45720" rIns="91440" bIns="45720" rtlCol="0"/>
          <a:lstStyle>
            <a:lvl1pPr algn="r">
              <a:defRPr sz="1200"/>
            </a:lvl1pPr>
          </a:lstStyle>
          <a:p>
            <a:fld id="{4AA8C9C9-CD50-4460-9BB1-CDAA468A4B50}" type="datetimeFigureOut">
              <a:rPr lang="fr-FR" smtClean="0"/>
              <a:t>26/10/2018</a:t>
            </a:fld>
            <a:endParaRPr lang="fr-FR"/>
          </a:p>
        </p:txBody>
      </p:sp>
      <p:sp>
        <p:nvSpPr>
          <p:cNvPr id="4" name="Espace réservé de l'image des diapositives 3"/>
          <p:cNvSpPr>
            <a:spLocks noGrp="1" noRot="1" noChangeAspect="1"/>
          </p:cNvSpPr>
          <p:nvPr>
            <p:ph type="sldImg" idx="2"/>
          </p:nvPr>
        </p:nvSpPr>
        <p:spPr>
          <a:xfrm>
            <a:off x="920750" y="746125"/>
            <a:ext cx="4967288" cy="37274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0879" y="4721940"/>
            <a:ext cx="5447030" cy="4473416"/>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442154"/>
            <a:ext cx="2950475" cy="497046"/>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6737" y="9442154"/>
            <a:ext cx="2950475" cy="497046"/>
          </a:xfrm>
          <a:prstGeom prst="rect">
            <a:avLst/>
          </a:prstGeom>
        </p:spPr>
        <p:txBody>
          <a:bodyPr vert="horz" lIns="91440" tIns="45720" rIns="91440" bIns="45720" rtlCol="0" anchor="b"/>
          <a:lstStyle>
            <a:lvl1pPr algn="r">
              <a:defRPr sz="1200"/>
            </a:lvl1pPr>
          </a:lstStyle>
          <a:p>
            <a:fld id="{F49084E3-B78E-414B-A3F5-4EF2E890331C}" type="slidenum">
              <a:rPr lang="fr-FR" smtClean="0"/>
              <a:t>‹N°›</a:t>
            </a:fld>
            <a:endParaRPr lang="fr-FR"/>
          </a:p>
        </p:txBody>
      </p:sp>
    </p:spTree>
    <p:extLst>
      <p:ext uri="{BB962C8B-B14F-4D97-AF65-F5344CB8AC3E}">
        <p14:creationId xmlns:p14="http://schemas.microsoft.com/office/powerpoint/2010/main" val="1583256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2</a:t>
            </a:fld>
            <a:endParaRPr lang="fr-FR"/>
          </a:p>
        </p:txBody>
      </p:sp>
    </p:spTree>
    <p:extLst>
      <p:ext uri="{BB962C8B-B14F-4D97-AF65-F5344CB8AC3E}">
        <p14:creationId xmlns:p14="http://schemas.microsoft.com/office/powerpoint/2010/main" val="4163552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41</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58</a:t>
            </a:fld>
            <a:endParaRPr lang="fr-FR"/>
          </a:p>
        </p:txBody>
      </p:sp>
    </p:spTree>
    <p:extLst>
      <p:ext uri="{BB962C8B-B14F-4D97-AF65-F5344CB8AC3E}">
        <p14:creationId xmlns:p14="http://schemas.microsoft.com/office/powerpoint/2010/main" val="2522641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65</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82</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92</a:t>
            </a:fld>
            <a:endParaRPr lang="fr-FR"/>
          </a:p>
        </p:txBody>
      </p:sp>
    </p:spTree>
    <p:extLst>
      <p:ext uri="{BB962C8B-B14F-4D97-AF65-F5344CB8AC3E}">
        <p14:creationId xmlns:p14="http://schemas.microsoft.com/office/powerpoint/2010/main" val="3958250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93</a:t>
            </a:fld>
            <a:endParaRPr lang="fr-FR"/>
          </a:p>
        </p:txBody>
      </p:sp>
    </p:spTree>
    <p:extLst>
      <p:ext uri="{BB962C8B-B14F-4D97-AF65-F5344CB8AC3E}">
        <p14:creationId xmlns:p14="http://schemas.microsoft.com/office/powerpoint/2010/main" val="1534819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100</a:t>
            </a:fld>
            <a:endParaRPr lang="fr-FR"/>
          </a:p>
        </p:txBody>
      </p:sp>
    </p:spTree>
    <p:extLst>
      <p:ext uri="{BB962C8B-B14F-4D97-AF65-F5344CB8AC3E}">
        <p14:creationId xmlns:p14="http://schemas.microsoft.com/office/powerpoint/2010/main" val="3958250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115</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134</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135</a:t>
            </a:fld>
            <a:endParaRPr lang="fr-FR"/>
          </a:p>
        </p:txBody>
      </p:sp>
    </p:spTree>
    <p:extLst>
      <p:ext uri="{BB962C8B-B14F-4D97-AF65-F5344CB8AC3E}">
        <p14:creationId xmlns:p14="http://schemas.microsoft.com/office/powerpoint/2010/main" val="673321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137</a:t>
            </a:fld>
            <a:endParaRPr lang="fr-FR"/>
          </a:p>
        </p:txBody>
      </p:sp>
    </p:spTree>
    <p:extLst>
      <p:ext uri="{BB962C8B-B14F-4D97-AF65-F5344CB8AC3E}">
        <p14:creationId xmlns:p14="http://schemas.microsoft.com/office/powerpoint/2010/main" val="3477543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141</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145</a:t>
            </a:fld>
            <a:endParaRPr lang="fr-FR"/>
          </a:p>
        </p:txBody>
      </p:sp>
    </p:spTree>
    <p:extLst>
      <p:ext uri="{BB962C8B-B14F-4D97-AF65-F5344CB8AC3E}">
        <p14:creationId xmlns:p14="http://schemas.microsoft.com/office/powerpoint/2010/main" val="4163552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8</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15</a:t>
            </a:fld>
            <a:endParaRPr lang="fr-FR"/>
          </a:p>
        </p:txBody>
      </p:sp>
    </p:spTree>
    <p:extLst>
      <p:ext uri="{BB962C8B-B14F-4D97-AF65-F5344CB8AC3E}">
        <p14:creationId xmlns:p14="http://schemas.microsoft.com/office/powerpoint/2010/main" val="972539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16</a:t>
            </a:fld>
            <a:endParaRPr lang="fr-FR"/>
          </a:p>
        </p:txBody>
      </p:sp>
    </p:spTree>
    <p:extLst>
      <p:ext uri="{BB962C8B-B14F-4D97-AF65-F5344CB8AC3E}">
        <p14:creationId xmlns:p14="http://schemas.microsoft.com/office/powerpoint/2010/main" val="1207640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27</a:t>
            </a:fld>
            <a:endParaRPr lang="fr-FR"/>
          </a:p>
        </p:txBody>
      </p:sp>
    </p:spTree>
    <p:extLst>
      <p:ext uri="{BB962C8B-B14F-4D97-AF65-F5344CB8AC3E}">
        <p14:creationId xmlns:p14="http://schemas.microsoft.com/office/powerpoint/2010/main" val="4209485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33</a:t>
            </a:fld>
            <a:endParaRPr lang="fr-FR"/>
          </a:p>
        </p:txBody>
      </p:sp>
    </p:spTree>
    <p:extLst>
      <p:ext uri="{BB962C8B-B14F-4D97-AF65-F5344CB8AC3E}">
        <p14:creationId xmlns:p14="http://schemas.microsoft.com/office/powerpoint/2010/main" val="2481183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35</a:t>
            </a:fld>
            <a:endParaRPr lang="fr-FR"/>
          </a:p>
        </p:txBody>
      </p:sp>
    </p:spTree>
    <p:extLst>
      <p:ext uri="{BB962C8B-B14F-4D97-AF65-F5344CB8AC3E}">
        <p14:creationId xmlns:p14="http://schemas.microsoft.com/office/powerpoint/2010/main" val="3584778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49084E3-B78E-414B-A3F5-4EF2E890331C}" type="slidenum">
              <a:rPr lang="fr-FR" smtClean="0"/>
              <a:t>39</a:t>
            </a:fld>
            <a:endParaRPr lang="fr-FR"/>
          </a:p>
        </p:txBody>
      </p:sp>
    </p:spTree>
    <p:extLst>
      <p:ext uri="{BB962C8B-B14F-4D97-AF65-F5344CB8AC3E}">
        <p14:creationId xmlns:p14="http://schemas.microsoft.com/office/powerpoint/2010/main" val="3705794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fr-FR" smtClean="0"/>
              <a:t>Modifiez le style du titre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415635E9-A8AB-4BC4-95D9-971698224221}" type="datetime1">
              <a:rPr lang="fr-FR" smtClean="0"/>
              <a:t>26/10/2018</a:t>
            </a:fld>
            <a:endParaRPr lang="fr-FR" dirty="0"/>
          </a:p>
        </p:txBody>
      </p:sp>
      <p:sp>
        <p:nvSpPr>
          <p:cNvPr id="5" name="Footer Placeholder 4"/>
          <p:cNvSpPr>
            <a:spLocks noGrp="1"/>
          </p:cNvSpPr>
          <p:nvPr>
            <p:ph type="ftr" sz="quarter" idx="11"/>
          </p:nvPr>
        </p:nvSpPr>
        <p:spPr/>
        <p:txBody>
          <a:bodyPr/>
          <a:lstStyle/>
          <a:p>
            <a:r>
              <a:rPr lang="fr-FR" smtClean="0"/>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20147F01-CEAC-4F6B-9C43-06492C5578C9}" type="datetime1">
              <a:rPr lang="fr-FR" smtClean="0"/>
              <a:t>26/10/2018</a:t>
            </a:fld>
            <a:endParaRPr lang="fr-FR" dirty="0"/>
          </a:p>
        </p:txBody>
      </p:sp>
      <p:sp>
        <p:nvSpPr>
          <p:cNvPr id="5" name="Footer Placeholder 4"/>
          <p:cNvSpPr>
            <a:spLocks noGrp="1"/>
          </p:cNvSpPr>
          <p:nvPr>
            <p:ph type="ftr" sz="quarter" idx="11"/>
          </p:nvPr>
        </p:nvSpPr>
        <p:spPr/>
        <p:txBody>
          <a:bodyPr/>
          <a:lstStyle/>
          <a:p>
            <a:r>
              <a:rPr lang="fr-FR" smtClean="0"/>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fr-FR" smtClean="0"/>
              <a:t>Modifiez le style du titre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789E82E9-D0E5-4BEB-A33C-B9712BB4404A}" type="datetime1">
              <a:rPr lang="fr-FR" smtClean="0"/>
              <a:t>26/10/2018</a:t>
            </a:fld>
            <a:endParaRPr lang="fr-FR" dirty="0"/>
          </a:p>
        </p:txBody>
      </p:sp>
      <p:sp>
        <p:nvSpPr>
          <p:cNvPr id="5" name="Footer Placeholder 4"/>
          <p:cNvSpPr>
            <a:spLocks noGrp="1"/>
          </p:cNvSpPr>
          <p:nvPr>
            <p:ph type="ftr" sz="quarter" idx="11"/>
          </p:nvPr>
        </p:nvSpPr>
        <p:spPr/>
        <p:txBody>
          <a:bodyPr/>
          <a:lstStyle/>
          <a:p>
            <a:r>
              <a:rPr lang="fr-FR" smtClean="0"/>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Footer Placeholder 4"/>
          <p:cNvSpPr>
            <a:spLocks noGrp="1"/>
          </p:cNvSpPr>
          <p:nvPr>
            <p:ph type="ftr" sz="quarter" idx="11"/>
          </p:nvPr>
        </p:nvSpPr>
        <p:spPr/>
        <p:txBody>
          <a:bodyPr/>
          <a:lstStyle/>
          <a:p>
            <a:r>
              <a:rPr lang="fr-FR" smtClean="0"/>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fr-FR" smtClean="0"/>
              <a:t>Modifiez le style du titre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C5FA4D37-DAA2-4813-AFA4-F77769E994F4}" type="datetime1">
              <a:rPr lang="fr-FR" smtClean="0"/>
              <a:t>26/10/2018</a:t>
            </a:fld>
            <a:endParaRPr lang="fr-FR" dirty="0"/>
          </a:p>
        </p:txBody>
      </p:sp>
      <p:sp>
        <p:nvSpPr>
          <p:cNvPr id="5" name="Footer Placeholder 4"/>
          <p:cNvSpPr>
            <a:spLocks noGrp="1"/>
          </p:cNvSpPr>
          <p:nvPr>
            <p:ph type="ftr" sz="quarter" idx="11"/>
          </p:nvPr>
        </p:nvSpPr>
        <p:spPr/>
        <p:txBody>
          <a:bodyPr/>
          <a:lstStyle/>
          <a:p>
            <a:r>
              <a:rPr lang="fr-FR" smtClean="0"/>
              <a:t>Formation JavaScript Avancé</a:t>
            </a:r>
            <a:endParaRPr lang="fr-FR" dirty="0"/>
          </a:p>
        </p:txBody>
      </p:sp>
      <p:sp>
        <p:nvSpPr>
          <p:cNvPr id="6" name="Slide Number Placeholder 5"/>
          <p:cNvSpPr>
            <a:spLocks noGrp="1"/>
          </p:cNvSpPr>
          <p:nvPr>
            <p:ph type="sldNum" sz="quarter" idx="12"/>
          </p:nvPr>
        </p:nvSpPr>
        <p:spPr/>
        <p:txBody>
          <a:bodyPr/>
          <a:lstStyle/>
          <a:p>
            <a:fld id="{D553765D-4612-43FE-9224-0EFD7C66E68B}" type="slidenum">
              <a:rPr lang="fr-FR" smtClean="0"/>
              <a:t>‹N°›</a:t>
            </a:fld>
            <a:endParaRPr lang="fr-FR"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BC0068F5-FC81-4ACA-ACEB-29413DA90B3F}" type="datetime1">
              <a:rPr lang="fr-FR" smtClean="0"/>
              <a:t>26/10/2018</a:t>
            </a:fld>
            <a:endParaRPr lang="fr-FR" dirty="0"/>
          </a:p>
        </p:txBody>
      </p:sp>
      <p:sp>
        <p:nvSpPr>
          <p:cNvPr id="6" name="Footer Placeholder 5"/>
          <p:cNvSpPr>
            <a:spLocks noGrp="1"/>
          </p:cNvSpPr>
          <p:nvPr>
            <p:ph type="ftr" sz="quarter" idx="11"/>
          </p:nvPr>
        </p:nvSpPr>
        <p:spPr/>
        <p:txBody>
          <a:bodyPr/>
          <a:lstStyle/>
          <a:p>
            <a:r>
              <a:rPr lang="fr-FR" smtClean="0"/>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6FA9C166-1733-4300-BB86-128CB43E7C18}" type="datetime1">
              <a:rPr lang="fr-FR" smtClean="0"/>
              <a:t>26/10/2018</a:t>
            </a:fld>
            <a:endParaRPr lang="fr-FR" dirty="0"/>
          </a:p>
        </p:txBody>
      </p:sp>
      <p:sp>
        <p:nvSpPr>
          <p:cNvPr id="8" name="Footer Placeholder 7"/>
          <p:cNvSpPr>
            <a:spLocks noGrp="1"/>
          </p:cNvSpPr>
          <p:nvPr>
            <p:ph type="ftr" sz="quarter" idx="11"/>
          </p:nvPr>
        </p:nvSpPr>
        <p:spPr/>
        <p:txBody>
          <a:bodyPr/>
          <a:lstStyle/>
          <a:p>
            <a:r>
              <a:rPr lang="fr-FR" smtClean="0"/>
              <a:t>Formation JavaScript Avancé</a:t>
            </a:r>
            <a:endParaRPr lang="fr-FR" dirty="0"/>
          </a:p>
        </p:txBody>
      </p:sp>
      <p:sp>
        <p:nvSpPr>
          <p:cNvPr id="9" name="Slide Number Placeholder 8"/>
          <p:cNvSpPr>
            <a:spLocks noGrp="1"/>
          </p:cNvSpPr>
          <p:nvPr>
            <p:ph type="sldNum" sz="quarter" idx="12"/>
          </p:nvPr>
        </p:nvSpPr>
        <p:spPr/>
        <p:txBody>
          <a:bodyPr/>
          <a:lstStyle/>
          <a:p>
            <a:fld id="{D553765D-4612-43FE-9224-0EFD7C66E68B}" type="slidenum">
              <a:rPr lang="fr-FR" smtClean="0"/>
              <a:t>‹N°›</a:t>
            </a:fld>
            <a:endParaRPr lang="fr-FR"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Date Placeholder 2"/>
          <p:cNvSpPr>
            <a:spLocks noGrp="1"/>
          </p:cNvSpPr>
          <p:nvPr>
            <p:ph type="dt" sz="half" idx="10"/>
          </p:nvPr>
        </p:nvSpPr>
        <p:spPr/>
        <p:txBody>
          <a:bodyPr/>
          <a:lstStyle/>
          <a:p>
            <a:fld id="{85A4305E-B838-4785-828C-D7BA9F860533}" type="datetime1">
              <a:rPr lang="fr-FR" smtClean="0"/>
              <a:t>26/10/2018</a:t>
            </a:fld>
            <a:endParaRPr lang="fr-FR" dirty="0"/>
          </a:p>
        </p:txBody>
      </p:sp>
      <p:sp>
        <p:nvSpPr>
          <p:cNvPr id="4" name="Footer Placeholder 3"/>
          <p:cNvSpPr>
            <a:spLocks noGrp="1"/>
          </p:cNvSpPr>
          <p:nvPr>
            <p:ph type="ftr" sz="quarter" idx="11"/>
          </p:nvPr>
        </p:nvSpPr>
        <p:spPr/>
        <p:txBody>
          <a:bodyPr/>
          <a:lstStyle/>
          <a:p>
            <a:r>
              <a:rPr lang="fr-FR" smtClean="0"/>
              <a:t>Formation JavaScript Avancé</a:t>
            </a:r>
            <a:endParaRPr lang="fr-FR" dirty="0"/>
          </a:p>
        </p:txBody>
      </p:sp>
      <p:sp>
        <p:nvSpPr>
          <p:cNvPr id="5" name="Slide Number Placeholder 4"/>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B0A9DA-65E3-454A-BBAD-99C988DF03A0}" type="datetime1">
              <a:rPr lang="fr-FR" smtClean="0"/>
              <a:t>26/10/2018</a:t>
            </a:fld>
            <a:endParaRPr lang="fr-FR" dirty="0"/>
          </a:p>
        </p:txBody>
      </p:sp>
      <p:sp>
        <p:nvSpPr>
          <p:cNvPr id="3" name="Footer Placeholder 2"/>
          <p:cNvSpPr>
            <a:spLocks noGrp="1"/>
          </p:cNvSpPr>
          <p:nvPr>
            <p:ph type="ftr" sz="quarter" idx="11"/>
          </p:nvPr>
        </p:nvSpPr>
        <p:spPr/>
        <p:txBody>
          <a:bodyPr/>
          <a:lstStyle/>
          <a:p>
            <a:r>
              <a:rPr lang="fr-FR" smtClean="0"/>
              <a:t>Formation JavaScript Avancé</a:t>
            </a:r>
            <a:endParaRPr lang="fr-FR" dirty="0"/>
          </a:p>
        </p:txBody>
      </p:sp>
      <p:sp>
        <p:nvSpPr>
          <p:cNvPr id="4" name="Slide Number Placeholder 3"/>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fr-FR" smtClean="0"/>
              <a:t>Modifiez le style du titre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0C5E2AE2-03C0-4B87-B739-B68BF15D7981}" type="datetime1">
              <a:rPr lang="fr-FR" smtClean="0"/>
              <a:t>26/10/2018</a:t>
            </a:fld>
            <a:endParaRPr lang="fr-FR" dirty="0"/>
          </a:p>
        </p:txBody>
      </p:sp>
      <p:sp>
        <p:nvSpPr>
          <p:cNvPr id="6" name="Footer Placeholder 5"/>
          <p:cNvSpPr>
            <a:spLocks noGrp="1"/>
          </p:cNvSpPr>
          <p:nvPr>
            <p:ph type="ftr" sz="quarter" idx="11"/>
          </p:nvPr>
        </p:nvSpPr>
        <p:spPr/>
        <p:txBody>
          <a:bodyPr/>
          <a:lstStyle/>
          <a:p>
            <a:r>
              <a:rPr lang="fr-FR" smtClean="0"/>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909D3601-B88D-4127-8FD7-414950E38FC4}" type="datetime1">
              <a:rPr lang="fr-FR" smtClean="0"/>
              <a:t>26/10/2018</a:t>
            </a:fld>
            <a:endParaRPr lang="fr-FR" dirty="0"/>
          </a:p>
        </p:txBody>
      </p:sp>
      <p:sp>
        <p:nvSpPr>
          <p:cNvPr id="6" name="Footer Placeholder 5"/>
          <p:cNvSpPr>
            <a:spLocks noGrp="1"/>
          </p:cNvSpPr>
          <p:nvPr>
            <p:ph type="ftr" sz="quarter" idx="11"/>
          </p:nvPr>
        </p:nvSpPr>
        <p:spPr/>
        <p:txBody>
          <a:bodyPr/>
          <a:lstStyle/>
          <a:p>
            <a:r>
              <a:rPr lang="fr-FR" smtClean="0"/>
              <a:t>Formation JavaScript Avancé</a:t>
            </a:r>
            <a:endParaRPr lang="fr-FR" dirty="0"/>
          </a:p>
        </p:txBody>
      </p:sp>
      <p:sp>
        <p:nvSpPr>
          <p:cNvPr id="7" name="Slide Number Placeholder 6"/>
          <p:cNvSpPr>
            <a:spLocks noGrp="1"/>
          </p:cNvSpPr>
          <p:nvPr>
            <p:ph type="sldNum" sz="quarter" idx="12"/>
          </p:nvPr>
        </p:nvSpPr>
        <p:spPr/>
        <p:txBody>
          <a:bodyPr/>
          <a:lstStyle/>
          <a:p>
            <a:fld id="{D553765D-4612-43FE-9224-0EFD7C66E68B}" type="slidenum">
              <a:rPr lang="fr-FR" smtClean="0"/>
              <a:t>‹N°›</a:t>
            </a:fld>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4094419C-C87E-4D53-B68A-A7422F26049E}" type="datetime1">
              <a:rPr lang="fr-FR" smtClean="0"/>
              <a:t>26/10/2018</a:t>
            </a:fld>
            <a:endParaRPr lang="fr-FR"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fr-FR" dirty="0" smtClean="0"/>
              <a:t>Formation JavaScript Avancé</a:t>
            </a:r>
            <a:endParaRPr lang="fr-FR"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D553765D-4612-43FE-9224-0EFD7C66E68B}" type="slidenum">
              <a:rPr lang="fr-FR" smtClean="0"/>
              <a:t>‹N°›</a:t>
            </a:fld>
            <a:endParaRPr lang="fr-F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0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2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hyperlink" Target="http://browserl.ist/"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hyperlink" Target="https://slikts.github.io/js-equality-game/"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2" Type="http://schemas.openxmlformats.org/officeDocument/2006/relationships/image" Target="../media/image47.png"/><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s>
</file>

<file path=ppt/slides/_rels/slide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9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Javascript</a:t>
            </a:r>
            <a:r>
              <a:rPr lang="fr-FR" dirty="0" smtClean="0"/>
              <a:t> Avancé</a:t>
            </a:r>
            <a:endParaRPr lang="fr-FR" dirty="0"/>
          </a:p>
        </p:txBody>
      </p:sp>
      <p:sp>
        <p:nvSpPr>
          <p:cNvPr id="3" name="Espace réservé du texte 2"/>
          <p:cNvSpPr>
            <a:spLocks noGrp="1"/>
          </p:cNvSpPr>
          <p:nvPr>
            <p:ph type="body" idx="1"/>
          </p:nvPr>
        </p:nvSpPr>
        <p:spPr/>
        <p:txBody>
          <a:bodyPr/>
          <a:lstStyle/>
          <a:p>
            <a:endParaRPr lang="fr-FR" dirty="0"/>
          </a:p>
        </p:txBody>
      </p:sp>
      <p:sp>
        <p:nvSpPr>
          <p:cNvPr id="4" name="Espace réservé de la date 3"/>
          <p:cNvSpPr>
            <a:spLocks noGrp="1"/>
          </p:cNvSpPr>
          <p:nvPr>
            <p:ph type="dt" sz="half" idx="10"/>
          </p:nvPr>
        </p:nvSpPr>
        <p:spPr/>
        <p:txBody>
          <a:bodyPr/>
          <a:lstStyle/>
          <a:p>
            <a:fld id="{97F66A8C-E0F3-4509-A05D-142632B02B96}"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a:t>
            </a:fld>
            <a:endParaRPr lang="fr-FR" dirty="0"/>
          </a:p>
        </p:txBody>
      </p:sp>
    </p:spTree>
    <p:extLst>
      <p:ext uri="{BB962C8B-B14F-4D97-AF65-F5344CB8AC3E}">
        <p14:creationId xmlns:p14="http://schemas.microsoft.com/office/powerpoint/2010/main" val="38101618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TC39 (</a:t>
            </a:r>
            <a:r>
              <a:rPr lang="fr-FR" dirty="0" err="1" smtClean="0"/>
              <a:t>Technical</a:t>
            </a:r>
            <a:r>
              <a:rPr lang="fr-FR" dirty="0" smtClean="0"/>
              <a:t> </a:t>
            </a:r>
            <a:r>
              <a:rPr lang="fr-FR" dirty="0" err="1" smtClean="0"/>
              <a:t>Commitee</a:t>
            </a:r>
            <a:r>
              <a:rPr lang="fr-FR" dirty="0" smtClean="0"/>
              <a:t> 39)</a:t>
            </a:r>
            <a:endParaRPr lang="fr-FR" dirty="0"/>
          </a:p>
        </p:txBody>
      </p:sp>
      <p:sp>
        <p:nvSpPr>
          <p:cNvPr id="3" name="Espace réservé du contenu 2"/>
          <p:cNvSpPr>
            <a:spLocks noGrp="1"/>
          </p:cNvSpPr>
          <p:nvPr>
            <p:ph idx="1"/>
          </p:nvPr>
        </p:nvSpPr>
        <p:spPr/>
        <p:txBody>
          <a:bodyPr>
            <a:normAutofit/>
          </a:bodyPr>
          <a:lstStyle/>
          <a:p>
            <a:pPr marL="0" indent="0">
              <a:spcBef>
                <a:spcPts val="1800"/>
              </a:spcBef>
              <a:buNone/>
            </a:pPr>
            <a:r>
              <a:rPr lang="fr-FR" dirty="0" smtClean="0"/>
              <a:t>TC39 est le nom du comité technique décidant des évolutions de la spécification </a:t>
            </a:r>
            <a:r>
              <a:rPr lang="fr-FR" dirty="0" err="1" smtClean="0"/>
              <a:t>ECMAScript</a:t>
            </a:r>
            <a:r>
              <a:rPr lang="fr-FR" dirty="0" smtClean="0"/>
              <a:t>.</a:t>
            </a:r>
          </a:p>
          <a:p>
            <a:pPr marL="0" indent="0">
              <a:spcBef>
                <a:spcPts val="1800"/>
              </a:spcBef>
              <a:buNone/>
            </a:pPr>
            <a:r>
              <a:rPr lang="fr-FR" dirty="0" smtClean="0"/>
              <a:t>Il est composé de délégués de </a:t>
            </a:r>
            <a:r>
              <a:rPr lang="fr-FR" b="1" dirty="0" smtClean="0"/>
              <a:t>grandes entreprises </a:t>
            </a:r>
            <a:r>
              <a:rPr lang="fr-FR" dirty="0" smtClean="0"/>
              <a:t>(dont tous les vendeurs navigateur) et d’</a:t>
            </a:r>
            <a:r>
              <a:rPr lang="fr-FR" b="1" dirty="0" smtClean="0"/>
              <a:t>experts invités</a:t>
            </a:r>
            <a:r>
              <a:rPr lang="fr-FR" dirty="0" smtClean="0"/>
              <a:t>.</a:t>
            </a:r>
          </a:p>
          <a:p>
            <a:pPr marL="0" indent="0">
              <a:spcBef>
                <a:spcPts val="1800"/>
              </a:spcBef>
              <a:buNone/>
            </a:pPr>
            <a:r>
              <a:rPr lang="fr-FR" dirty="0" smtClean="0"/>
              <a:t>Il </a:t>
            </a:r>
            <a:r>
              <a:rPr lang="fr-FR" b="1" dirty="0" smtClean="0"/>
              <a:t>opère par consensus</a:t>
            </a:r>
            <a:r>
              <a:rPr lang="fr-FR" dirty="0" smtClean="0"/>
              <a:t>: la décision est prise si la majorité est d’accord et si personne ne pose de véto.</a:t>
            </a:r>
          </a:p>
          <a:p>
            <a:pPr marL="0" indent="0">
              <a:spcBef>
                <a:spcPts val="1800"/>
              </a:spcBef>
              <a:buNone/>
            </a:pPr>
            <a:r>
              <a:rPr lang="fr-FR" dirty="0" smtClean="0"/>
              <a:t>Les concernés ont l’</a:t>
            </a:r>
            <a:r>
              <a:rPr lang="fr-FR" b="1" dirty="0" smtClean="0"/>
              <a:t>obligation d’implémenter</a:t>
            </a:r>
            <a:r>
              <a:rPr lang="fr-FR" dirty="0" smtClean="0"/>
              <a:t> les changements votés.</a:t>
            </a:r>
          </a:p>
          <a:p>
            <a:endParaRPr lang="fr-FR" dirty="0" smtClean="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a:t>
            </a:fld>
            <a:endParaRPr lang="fr-FR" dirty="0"/>
          </a:p>
        </p:txBody>
      </p:sp>
    </p:spTree>
    <p:extLst>
      <p:ext uri="{BB962C8B-B14F-4D97-AF65-F5344CB8AC3E}">
        <p14:creationId xmlns:p14="http://schemas.microsoft.com/office/powerpoint/2010/main" val="271623614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3400"/>
            <a:ext cx="8507288" cy="990600"/>
          </a:xfrm>
        </p:spPr>
        <p:txBody>
          <a:bodyPr>
            <a:normAutofit/>
          </a:bodyPr>
          <a:lstStyle/>
          <a:p>
            <a:r>
              <a:rPr lang="fr-FR" dirty="0" smtClean="0"/>
              <a:t>Pattern délégation: résumé</a:t>
            </a:r>
            <a:endParaRPr lang="fr-FR" dirty="0"/>
          </a:p>
        </p:txBody>
      </p:sp>
      <p:sp>
        <p:nvSpPr>
          <p:cNvPr id="3" name="Espace réservé du contenu 2"/>
          <p:cNvSpPr>
            <a:spLocks noGrp="1"/>
          </p:cNvSpPr>
          <p:nvPr>
            <p:ph idx="1"/>
          </p:nvPr>
        </p:nvSpPr>
        <p:spPr>
          <a:xfrm>
            <a:off x="457200" y="1600200"/>
            <a:ext cx="8229600" cy="5141168"/>
          </a:xfrm>
        </p:spPr>
        <p:txBody>
          <a:bodyPr>
            <a:normAutofit/>
          </a:bodyPr>
          <a:lstStyle/>
          <a:p>
            <a:pPr>
              <a:spcBef>
                <a:spcPts val="1200"/>
              </a:spcBef>
            </a:pPr>
            <a:r>
              <a:rPr lang="fr-FR" sz="2000" dirty="0" smtClean="0">
                <a:cs typeface="Consolas" panose="020B0609020204030204" pitchFamily="49" charset="0"/>
              </a:rPr>
              <a:t>Suppression de la notion de constructeur, remplacée par la déclaration de méthodes d’initialisation ou de fonctions usines</a:t>
            </a:r>
          </a:p>
          <a:p>
            <a:pPr>
              <a:spcBef>
                <a:spcPts val="1200"/>
              </a:spcBef>
            </a:pPr>
            <a:r>
              <a:rPr lang="fr-FR" sz="2000" dirty="0" smtClean="0">
                <a:cs typeface="Consolas" panose="020B0609020204030204" pitchFamily="49" charset="0"/>
              </a:rPr>
              <a:t>Plus besoin des opérateurs </a:t>
            </a:r>
            <a:r>
              <a:rPr lang="fr-FR" sz="2000" dirty="0" smtClean="0">
                <a:latin typeface="Consolas" panose="020B0609020204030204" pitchFamily="49" charset="0"/>
                <a:cs typeface="Consolas" panose="020B0609020204030204" pitchFamily="49" charset="0"/>
              </a:rPr>
              <a:t>new</a:t>
            </a:r>
            <a:r>
              <a:rPr lang="fr-FR" sz="2000" dirty="0" smtClean="0">
                <a:cs typeface="Consolas" panose="020B0609020204030204" pitchFamily="49" charset="0"/>
              </a:rPr>
              <a:t> et </a:t>
            </a:r>
            <a:r>
              <a:rPr lang="fr-FR" sz="2000" dirty="0" err="1" smtClean="0">
                <a:latin typeface="Consolas" panose="020B0609020204030204" pitchFamily="49" charset="0"/>
                <a:cs typeface="Consolas" panose="020B0609020204030204" pitchFamily="49" charset="0"/>
              </a:rPr>
              <a:t>instanceof</a:t>
            </a:r>
            <a:r>
              <a:rPr lang="fr-FR" sz="2000" dirty="0" smtClean="0">
                <a:latin typeface="Consolas" panose="020B0609020204030204" pitchFamily="49" charset="0"/>
                <a:cs typeface="Consolas" panose="020B0609020204030204" pitchFamily="49" charset="0"/>
              </a:rPr>
              <a:t/>
            </a:r>
            <a:br>
              <a:rPr lang="fr-FR" sz="2000" dirty="0" smtClean="0">
                <a:latin typeface="Consolas" panose="020B0609020204030204" pitchFamily="49" charset="0"/>
                <a:cs typeface="Consolas" panose="020B0609020204030204" pitchFamily="49" charset="0"/>
              </a:rPr>
            </a:br>
            <a:r>
              <a:rPr lang="fr-FR" sz="1800" dirty="0" smtClean="0">
                <a:solidFill>
                  <a:schemeClr val="accent1"/>
                </a:solidFill>
                <a:cs typeface="Consolas" panose="020B0609020204030204" pitchFamily="49" charset="0"/>
              </a:rPr>
              <a:t>Utilisez</a:t>
            </a:r>
            <a:r>
              <a:rPr lang="fr-FR" sz="1800" dirty="0" smtClean="0">
                <a:solidFill>
                  <a:schemeClr val="accent1"/>
                </a:solidFill>
                <a:latin typeface="Consolas" panose="020B0609020204030204" pitchFamily="49" charset="0"/>
                <a:cs typeface="Consolas" panose="020B0609020204030204" pitchFamily="49" charset="0"/>
              </a:rPr>
              <a:t> </a:t>
            </a:r>
            <a:r>
              <a:rPr lang="fr-FR" sz="1800" dirty="0" err="1" smtClean="0">
                <a:solidFill>
                  <a:schemeClr val="accent1"/>
                </a:solidFill>
                <a:latin typeface="Consolas" panose="020B0609020204030204" pitchFamily="49" charset="0"/>
                <a:cs typeface="Consolas" panose="020B0609020204030204" pitchFamily="49" charset="0"/>
              </a:rPr>
              <a:t>object.isPrototypeOf</a:t>
            </a:r>
            <a:r>
              <a:rPr lang="fr-FR" sz="1800" dirty="0" smtClean="0">
                <a:solidFill>
                  <a:schemeClr val="accent1"/>
                </a:solidFill>
                <a:latin typeface="Consolas" panose="020B0609020204030204" pitchFamily="49" charset="0"/>
                <a:cs typeface="Consolas" panose="020B0609020204030204" pitchFamily="49" charset="0"/>
              </a:rPr>
              <a:t> </a:t>
            </a:r>
            <a:r>
              <a:rPr lang="fr-FR" sz="1800" dirty="0" smtClean="0">
                <a:solidFill>
                  <a:schemeClr val="accent1"/>
                </a:solidFill>
                <a:cs typeface="Consolas" panose="020B0609020204030204" pitchFamily="49" charset="0"/>
              </a:rPr>
              <a:t>à la place</a:t>
            </a:r>
          </a:p>
          <a:p>
            <a:pPr>
              <a:spcBef>
                <a:spcPts val="1200"/>
              </a:spcBef>
            </a:pPr>
            <a:r>
              <a:rPr lang="fr-FR" sz="2000" dirty="0" smtClean="0">
                <a:cs typeface="Consolas" panose="020B0609020204030204" pitchFamily="49" charset="0"/>
              </a:rPr>
              <a:t>Modèle plus léger et plus simple</a:t>
            </a:r>
          </a:p>
          <a:p>
            <a:pPr>
              <a:spcBef>
                <a:spcPts val="1200"/>
              </a:spcBef>
            </a:pPr>
            <a:r>
              <a:rPr lang="fr-FR" sz="2000" dirty="0" smtClean="0">
                <a:cs typeface="Consolas" panose="020B0609020204030204" pitchFamily="49" charset="0"/>
              </a:rPr>
              <a:t>Nécessite de sortir du modèle mental des hiérarchies de classes</a:t>
            </a: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100</a:t>
            </a:fld>
            <a:endParaRPr lang="fr-FR" dirty="0"/>
          </a:p>
        </p:txBody>
      </p:sp>
      <p:sp>
        <p:nvSpPr>
          <p:cNvPr id="14" name="ZoneTexte 13"/>
          <p:cNvSpPr txBox="1"/>
          <p:nvPr/>
        </p:nvSpPr>
        <p:spPr>
          <a:xfrm>
            <a:off x="395536" y="4725144"/>
            <a:ext cx="8352928" cy="14773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u="sng" dirty="0" smtClean="0"/>
              <a:t>Recommandé:</a:t>
            </a:r>
            <a:r>
              <a:rPr lang="fr-FR" b="1" dirty="0" smtClean="0"/>
              <a:t> </a:t>
            </a:r>
            <a:r>
              <a:rPr lang="fr-FR" dirty="0" smtClean="0"/>
              <a:t>la délégation par prototypes </a:t>
            </a:r>
            <a:r>
              <a:rPr lang="fr-FR" dirty="0"/>
              <a:t>est </a:t>
            </a:r>
            <a:r>
              <a:rPr lang="fr-FR" dirty="0" smtClean="0"/>
              <a:t>un pattern flexible et puissant</a:t>
            </a:r>
            <a:r>
              <a:rPr lang="fr-FR" dirty="0"/>
              <a:t>, mais la </a:t>
            </a:r>
            <a:r>
              <a:rPr lang="fr-FR" b="1" dirty="0"/>
              <a:t>composition d’objets </a:t>
            </a:r>
            <a:r>
              <a:rPr lang="fr-FR" dirty="0" smtClean="0"/>
              <a:t>est </a:t>
            </a:r>
            <a:r>
              <a:rPr lang="fr-FR" dirty="0"/>
              <a:t>recommandée car plus simple à </a:t>
            </a:r>
            <a:r>
              <a:rPr lang="fr-FR" dirty="0" smtClean="0"/>
              <a:t>maintenir.</a:t>
            </a:r>
            <a:endParaRPr lang="fr-FR" dirty="0"/>
          </a:p>
          <a:p>
            <a:endParaRPr lang="fr-FR" dirty="0"/>
          </a:p>
          <a:p>
            <a:r>
              <a:rPr lang="fr-FR" dirty="0"/>
              <a:t>Utilisez avec modération </a:t>
            </a:r>
            <a:r>
              <a:rPr lang="fr-FR" dirty="0" err="1">
                <a:latin typeface="Consolas" panose="020B0609020204030204" pitchFamily="49" charset="0"/>
                <a:cs typeface="Consolas" panose="020B0609020204030204" pitchFamily="49" charset="0"/>
              </a:rPr>
              <a:t>Object.create</a:t>
            </a:r>
            <a:r>
              <a:rPr lang="fr-FR" dirty="0"/>
              <a:t> et </a:t>
            </a:r>
            <a:r>
              <a:rPr lang="fr-FR" dirty="0">
                <a:latin typeface="Consolas" panose="020B0609020204030204" pitchFamily="49" charset="0"/>
                <a:cs typeface="Consolas" panose="020B0609020204030204" pitchFamily="49" charset="0"/>
              </a:rPr>
              <a:t>class </a:t>
            </a:r>
            <a:r>
              <a:rPr lang="fr-FR" dirty="0" err="1" smtClean="0">
                <a:latin typeface="Consolas" panose="020B0609020204030204" pitchFamily="49" charset="0"/>
                <a:cs typeface="Consolas" panose="020B0609020204030204" pitchFamily="49" charset="0"/>
              </a:rPr>
              <a:t>extends</a:t>
            </a:r>
            <a:r>
              <a:rPr lang="fr-FR" dirty="0" smtClean="0">
                <a:latin typeface="Consolas" panose="020B0609020204030204" pitchFamily="49" charset="0"/>
                <a:cs typeface="Consolas" panose="020B0609020204030204" pitchFamily="49" charset="0"/>
              </a:rPr>
              <a:t/>
            </a:r>
            <a:br>
              <a:rPr lang="fr-FR" dirty="0" smtClean="0">
                <a:latin typeface="Consolas" panose="020B0609020204030204" pitchFamily="49" charset="0"/>
                <a:cs typeface="Consolas" panose="020B0609020204030204" pitchFamily="49" charset="0"/>
              </a:rPr>
            </a:br>
            <a:r>
              <a:rPr lang="fr-FR" dirty="0" smtClean="0"/>
              <a:t>Limitez </a:t>
            </a:r>
            <a:r>
              <a:rPr lang="fr-FR" dirty="0"/>
              <a:t>au maximum la taille de vos </a:t>
            </a:r>
            <a:r>
              <a:rPr lang="fr-FR" dirty="0" smtClean="0"/>
              <a:t>chaînes de prototypes.</a:t>
            </a:r>
            <a:endParaRPr lang="fr-FR" dirty="0"/>
          </a:p>
        </p:txBody>
      </p:sp>
    </p:spTree>
    <p:extLst>
      <p:ext uri="{BB962C8B-B14F-4D97-AF65-F5344CB8AC3E}">
        <p14:creationId xmlns:p14="http://schemas.microsoft.com/office/powerpoint/2010/main" val="200623291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Composition d’objets (</a:t>
            </a:r>
            <a:r>
              <a:rPr lang="fr-FR" i="1" dirty="0" err="1" smtClean="0"/>
              <a:t>Mixins</a:t>
            </a:r>
            <a:r>
              <a:rPr lang="fr-FR" dirty="0" smtClean="0"/>
              <a:t>)</a:t>
            </a:r>
            <a:endParaRPr lang="fr-FR" dirty="0"/>
          </a:p>
        </p:txBody>
      </p:sp>
      <p:sp>
        <p:nvSpPr>
          <p:cNvPr id="3" name="Espace réservé du contenu 2"/>
          <p:cNvSpPr>
            <a:spLocks noGrp="1"/>
          </p:cNvSpPr>
          <p:nvPr>
            <p:ph idx="1"/>
          </p:nvPr>
        </p:nvSpPr>
        <p:spPr/>
        <p:txBody>
          <a:bodyPr/>
          <a:lstStyle/>
          <a:p>
            <a:pPr marL="0" indent="0">
              <a:buNone/>
            </a:pPr>
            <a:r>
              <a:rPr lang="fr-FR" dirty="0" smtClean="0"/>
              <a:t>Autre modèle consistant à créer des objets par addition.</a:t>
            </a:r>
          </a:p>
          <a:p>
            <a:pPr marL="0" indent="0">
              <a:buNone/>
            </a:pPr>
            <a:r>
              <a:rPr lang="fr-FR" dirty="0"/>
              <a:t>Les objets JavaScript supportant l’extension dynamique, </a:t>
            </a:r>
            <a:br>
              <a:rPr lang="fr-FR" dirty="0"/>
            </a:br>
            <a:r>
              <a:rPr lang="fr-FR" dirty="0"/>
              <a:t>ce pattern est extrêmement simple à mettre en </a:t>
            </a:r>
            <a:r>
              <a:rPr lang="fr-FR" dirty="0" smtClean="0"/>
              <a:t>place :</a:t>
            </a:r>
          </a:p>
          <a:p>
            <a:pPr marL="0" indent="0">
              <a:buNone/>
            </a:pPr>
            <a:endParaRPr lang="fr-FR" dirty="0"/>
          </a:p>
          <a:p>
            <a:pPr marL="0" indent="0">
              <a:buNone/>
            </a:pPr>
            <a:endParaRPr lang="fr-FR" dirty="0" smtClean="0"/>
          </a:p>
          <a:p>
            <a:pPr marL="0" indent="0">
              <a:buNone/>
            </a:pPr>
            <a:endParaRPr lang="fr-FR" dirty="0"/>
          </a:p>
          <a:p>
            <a:pPr marL="0" indent="0">
              <a:buNone/>
            </a:pPr>
            <a:r>
              <a:rPr lang="fr-FR" sz="1800" dirty="0" smtClean="0"/>
              <a:t/>
            </a:r>
            <a:br>
              <a:rPr lang="fr-FR" sz="1800" dirty="0" smtClean="0"/>
            </a:br>
            <a:r>
              <a:rPr lang="fr-FR" sz="1800" dirty="0" smtClean="0"/>
              <a:t>L’opération de composition est ordonnée de telle sorte qu’en cas de conflit de noms de propriété, l’un des objets opérandes impose sa valeur:</a:t>
            </a:r>
            <a:endParaRPr lang="fr-FR" sz="1800"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101</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830" y="2996952"/>
            <a:ext cx="483870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830" y="5301208"/>
            <a:ext cx="553402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16" y="5805264"/>
            <a:ext cx="96202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523746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Composition ou délégation ?</a:t>
            </a:r>
            <a:endParaRPr lang="fr-FR" dirty="0"/>
          </a:p>
        </p:txBody>
      </p:sp>
      <p:sp>
        <p:nvSpPr>
          <p:cNvPr id="3" name="Espace réservé du contenu 2"/>
          <p:cNvSpPr>
            <a:spLocks noGrp="1"/>
          </p:cNvSpPr>
          <p:nvPr>
            <p:ph idx="1"/>
          </p:nvPr>
        </p:nvSpPr>
        <p:spPr>
          <a:xfrm>
            <a:off x="2987823" y="2270942"/>
            <a:ext cx="4608512" cy="1322662"/>
          </a:xfrm>
        </p:spPr>
        <p:style>
          <a:lnRef idx="2">
            <a:schemeClr val="accent5"/>
          </a:lnRef>
          <a:fillRef idx="1">
            <a:schemeClr val="lt1"/>
          </a:fillRef>
          <a:effectRef idx="0">
            <a:schemeClr val="accent5"/>
          </a:effectRef>
          <a:fontRef idx="minor">
            <a:schemeClr val="dk1"/>
          </a:fontRef>
        </p:style>
        <p:txBody>
          <a:bodyPr/>
          <a:lstStyle/>
          <a:p>
            <a:pPr marL="0" indent="0">
              <a:buNone/>
            </a:pPr>
            <a:r>
              <a:rPr lang="en-US" i="1" dirty="0" smtClean="0">
                <a:latin typeface="Times New Roman" panose="02020603050405020304" pitchFamily="18" charset="0"/>
                <a:cs typeface="Times New Roman" panose="02020603050405020304" pitchFamily="18" charset="0"/>
              </a:rPr>
              <a:t>“Favor object composition </a:t>
            </a:r>
            <a:br>
              <a:rPr lang="en-US" i="1" dirty="0" smtClean="0">
                <a:latin typeface="Times New Roman" panose="02020603050405020304" pitchFamily="18" charset="0"/>
                <a:cs typeface="Times New Roman" panose="02020603050405020304" pitchFamily="18" charset="0"/>
              </a:rPr>
            </a:br>
            <a:r>
              <a:rPr lang="en-US" i="1" dirty="0" smtClean="0">
                <a:latin typeface="Times New Roman" panose="02020603050405020304" pitchFamily="18" charset="0"/>
                <a:cs typeface="Times New Roman" panose="02020603050405020304" pitchFamily="18" charset="0"/>
              </a:rPr>
              <a:t>over class inheritance.”</a:t>
            </a:r>
            <a:br>
              <a:rPr lang="en-US" i="1" dirty="0" smtClean="0">
                <a:latin typeface="Times New Roman" panose="02020603050405020304" pitchFamily="18" charset="0"/>
                <a:cs typeface="Times New Roman" panose="02020603050405020304" pitchFamily="18" charset="0"/>
              </a:rPr>
            </a:br>
            <a:r>
              <a:rPr lang="en-US" i="1" dirty="0" smtClean="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(Gang of Four 1995:20)</a:t>
            </a:r>
            <a:endParaRPr lang="fr-FR" i="1" dirty="0">
              <a:latin typeface="Times New Roman" panose="02020603050405020304" pitchFamily="18" charset="0"/>
              <a:cs typeface="Times New Roman" panose="02020603050405020304" pitchFamily="18"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102</a:t>
            </a:fld>
            <a:endParaRPr lang="fr-FR"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2424" y="1700808"/>
            <a:ext cx="1937209" cy="243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565029" y="4005064"/>
            <a:ext cx="8064896" cy="2585323"/>
          </a:xfrm>
          <a:prstGeom prst="rect">
            <a:avLst/>
          </a:prstGeom>
          <a:noFill/>
        </p:spPr>
        <p:txBody>
          <a:bodyPr wrap="square" rtlCol="0">
            <a:spAutoFit/>
          </a:bodyPr>
          <a:lstStyle/>
          <a:p>
            <a:r>
              <a:rPr lang="fr-FR" dirty="0" smtClean="0"/>
              <a:t>En réalité, il n’existe pas de pattern meilleur qu’un autre: </a:t>
            </a:r>
            <a:br>
              <a:rPr lang="fr-FR" dirty="0" smtClean="0"/>
            </a:br>
            <a:r>
              <a:rPr lang="fr-FR" dirty="0" smtClean="0"/>
              <a:t>ils correspondent à une manière d’organiser votre mode de pensée.</a:t>
            </a:r>
          </a:p>
          <a:p>
            <a:endParaRPr lang="fr-FR" dirty="0"/>
          </a:p>
          <a:p>
            <a:r>
              <a:rPr lang="fr-FR" dirty="0" smtClean="0"/>
              <a:t>Les défauts inhérents à chaque pattern proviennent d’une utilisation excessive de ce dernier. </a:t>
            </a:r>
            <a:br>
              <a:rPr lang="fr-FR" dirty="0" smtClean="0"/>
            </a:br>
            <a:r>
              <a:rPr lang="fr-FR" dirty="0" smtClean="0"/>
              <a:t/>
            </a:r>
            <a:br>
              <a:rPr lang="fr-FR" dirty="0" smtClean="0"/>
            </a:br>
            <a:r>
              <a:rPr lang="fr-FR" b="1" dirty="0" smtClean="0"/>
              <a:t>Prenez le temps de réfléchir à votre modèle, </a:t>
            </a:r>
            <a:br>
              <a:rPr lang="fr-FR" b="1" dirty="0" smtClean="0"/>
            </a:br>
            <a:r>
              <a:rPr lang="fr-FR" b="1" dirty="0" smtClean="0"/>
              <a:t>ne codez pas par automatisme.</a:t>
            </a:r>
          </a:p>
          <a:p>
            <a:endParaRPr lang="fr-FR" dirty="0"/>
          </a:p>
        </p:txBody>
      </p:sp>
    </p:spTree>
    <p:extLst>
      <p:ext uri="{BB962C8B-B14F-4D97-AF65-F5344CB8AC3E}">
        <p14:creationId xmlns:p14="http://schemas.microsoft.com/office/powerpoint/2010/main" val="238006569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Patterns objet: exercice</a:t>
            </a:r>
            <a:endParaRPr lang="fr-FR" dirty="0"/>
          </a:p>
        </p:txBody>
      </p:sp>
      <p:sp>
        <p:nvSpPr>
          <p:cNvPr id="3" name="Espace réservé du contenu 2"/>
          <p:cNvSpPr>
            <a:spLocks noGrp="1"/>
          </p:cNvSpPr>
          <p:nvPr>
            <p:ph idx="1"/>
          </p:nvPr>
        </p:nvSpPr>
        <p:spPr/>
        <p:txBody>
          <a:bodyPr>
            <a:normAutofit fontScale="92500" lnSpcReduction="10000"/>
          </a:bodyPr>
          <a:lstStyle/>
          <a:p>
            <a:pPr marL="0" indent="0">
              <a:buNone/>
            </a:pPr>
            <a:r>
              <a:rPr lang="fr-FR" dirty="0" smtClean="0"/>
              <a:t>Cas pratique: une bibliothèque de composants web</a:t>
            </a:r>
          </a:p>
          <a:p>
            <a:pPr marL="0" indent="0">
              <a:buNone/>
            </a:pPr>
            <a:r>
              <a:rPr lang="fr-FR" dirty="0" smtClean="0"/>
              <a:t>Objets identifiés dans le modèle:</a:t>
            </a:r>
          </a:p>
          <a:p>
            <a:pPr lvl="1"/>
            <a:r>
              <a:rPr lang="fr-FR" dirty="0" smtClean="0">
                <a:latin typeface="Consolas" panose="020B0609020204030204" pitchFamily="49" charset="0"/>
                <a:cs typeface="Consolas" panose="020B0609020204030204" pitchFamily="49" charset="0"/>
              </a:rPr>
              <a:t>Component</a:t>
            </a:r>
          </a:p>
          <a:p>
            <a:pPr lvl="1"/>
            <a:r>
              <a:rPr lang="fr-FR" dirty="0" err="1" smtClean="0">
                <a:latin typeface="Consolas" panose="020B0609020204030204" pitchFamily="49" charset="0"/>
                <a:cs typeface="Consolas" panose="020B0609020204030204" pitchFamily="49" charset="0"/>
              </a:rPr>
              <a:t>Clickable</a:t>
            </a:r>
            <a:endParaRPr lang="fr-FR" dirty="0" smtClean="0">
              <a:latin typeface="Consolas" panose="020B0609020204030204" pitchFamily="49" charset="0"/>
              <a:cs typeface="Consolas" panose="020B0609020204030204" pitchFamily="49" charset="0"/>
            </a:endParaRPr>
          </a:p>
          <a:p>
            <a:pPr lvl="1"/>
            <a:r>
              <a:rPr lang="fr-FR" dirty="0" err="1" smtClean="0">
                <a:latin typeface="Consolas" panose="020B0609020204030204" pitchFamily="49" charset="0"/>
                <a:cs typeface="Consolas" panose="020B0609020204030204" pitchFamily="49" charset="0"/>
              </a:rPr>
              <a:t>Focusable</a:t>
            </a:r>
            <a:endParaRPr lang="fr-FR" dirty="0" smtClean="0">
              <a:latin typeface="Consolas" panose="020B0609020204030204" pitchFamily="49" charset="0"/>
              <a:cs typeface="Consolas" panose="020B0609020204030204" pitchFamily="49" charset="0"/>
            </a:endParaRPr>
          </a:p>
          <a:p>
            <a:pPr lvl="1"/>
            <a:r>
              <a:rPr lang="fr-FR" dirty="0" err="1" smtClean="0">
                <a:latin typeface="Consolas" panose="020B0609020204030204" pitchFamily="49" charset="0"/>
                <a:cs typeface="Consolas" panose="020B0609020204030204" pitchFamily="49" charset="0"/>
              </a:rPr>
              <a:t>KeyboardObserver</a:t>
            </a:r>
            <a:endParaRPr lang="fr-FR" dirty="0" smtClean="0">
              <a:latin typeface="Consolas" panose="020B0609020204030204" pitchFamily="49" charset="0"/>
              <a:cs typeface="Consolas" panose="020B0609020204030204" pitchFamily="49" charset="0"/>
            </a:endParaRPr>
          </a:p>
          <a:p>
            <a:pPr lvl="1"/>
            <a:r>
              <a:rPr lang="fr-FR" dirty="0" err="1" smtClean="0">
                <a:latin typeface="Consolas" panose="020B0609020204030204" pitchFamily="49" charset="0"/>
                <a:cs typeface="Consolas" panose="020B0609020204030204" pitchFamily="49" charset="0"/>
              </a:rPr>
              <a:t>Button</a:t>
            </a:r>
            <a:endParaRPr lang="fr-FR" dirty="0" smtClean="0">
              <a:latin typeface="Consolas" panose="020B0609020204030204" pitchFamily="49" charset="0"/>
              <a:cs typeface="Consolas" panose="020B0609020204030204" pitchFamily="49" charset="0"/>
            </a:endParaRPr>
          </a:p>
          <a:p>
            <a:pPr lvl="1"/>
            <a:r>
              <a:rPr lang="fr-FR" dirty="0" smtClean="0">
                <a:latin typeface="Consolas" panose="020B0609020204030204" pitchFamily="49" charset="0"/>
                <a:cs typeface="Consolas" panose="020B0609020204030204" pitchFamily="49" charset="0"/>
              </a:rPr>
              <a:t>Input</a:t>
            </a:r>
          </a:p>
          <a:p>
            <a:pPr lvl="1"/>
            <a:r>
              <a:rPr lang="fr-FR" dirty="0" err="1" smtClean="0">
                <a:latin typeface="Consolas" panose="020B0609020204030204" pitchFamily="49" charset="0"/>
                <a:cs typeface="Consolas" panose="020B0609020204030204" pitchFamily="49" charset="0"/>
              </a:rPr>
              <a:t>TextInput</a:t>
            </a:r>
            <a:endParaRPr lang="fr-FR" dirty="0" smtClean="0">
              <a:latin typeface="Consolas" panose="020B0609020204030204" pitchFamily="49" charset="0"/>
              <a:cs typeface="Consolas" panose="020B0609020204030204" pitchFamily="49" charset="0"/>
            </a:endParaRPr>
          </a:p>
          <a:p>
            <a:pPr lvl="1"/>
            <a:endParaRPr lang="fr-FR" dirty="0"/>
          </a:p>
          <a:p>
            <a:pPr marL="274320" lvl="1" indent="0">
              <a:buNone/>
            </a:pPr>
            <a:r>
              <a:rPr lang="fr-FR" i="1" u="sng" dirty="0" smtClean="0"/>
              <a:t>Objectifs: </a:t>
            </a:r>
            <a:r>
              <a:rPr lang="fr-FR" dirty="0" smtClean="0"/>
              <a:t/>
            </a:r>
            <a:br>
              <a:rPr lang="fr-FR" dirty="0" smtClean="0"/>
            </a:br>
            <a:r>
              <a:rPr lang="fr-FR" dirty="0" smtClean="0"/>
              <a:t>1) réfléchir au modèle, déterminer les relations entre les objets:</a:t>
            </a:r>
            <a:br>
              <a:rPr lang="fr-FR" dirty="0" smtClean="0"/>
            </a:br>
            <a:r>
              <a:rPr lang="fr-FR" b="1" i="1" dirty="0" smtClean="0"/>
              <a:t>	Délégation ? Composition ? Encapsulation ?</a:t>
            </a:r>
          </a:p>
          <a:p>
            <a:pPr marL="274320" lvl="1" indent="0">
              <a:buNone/>
            </a:pPr>
            <a:r>
              <a:rPr lang="fr-FR" dirty="0" smtClean="0"/>
              <a:t>2) implémenter les liaisons entre les objets </a:t>
            </a:r>
          </a:p>
          <a:p>
            <a:pPr marL="274320" lvl="1" indent="0">
              <a:buNone/>
            </a:pPr>
            <a:r>
              <a:rPr lang="fr-FR" dirty="0" smtClean="0"/>
              <a:t>3) coder un exemple utilisant les deux composants </a:t>
            </a:r>
            <a:r>
              <a:rPr lang="fr-FR" dirty="0" err="1" smtClean="0"/>
              <a:t>Button</a:t>
            </a:r>
            <a:r>
              <a:rPr lang="fr-FR" dirty="0" smtClean="0"/>
              <a:t> et </a:t>
            </a:r>
            <a:r>
              <a:rPr lang="fr-FR" dirty="0" err="1" smtClean="0"/>
              <a:t>TextInput</a:t>
            </a:r>
            <a:endParaRPr lang="fr-FR" dirty="0" smtClean="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103</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17</a:t>
            </a:r>
            <a:endParaRPr lang="fr-FR" dirty="0"/>
          </a:p>
        </p:txBody>
      </p:sp>
    </p:spTree>
    <p:extLst>
      <p:ext uri="{BB962C8B-B14F-4D97-AF65-F5344CB8AC3E}">
        <p14:creationId xmlns:p14="http://schemas.microsoft.com/office/powerpoint/2010/main" val="248442208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Symbol</a:t>
            </a:r>
            <a:endParaRPr lang="fr-FR" dirty="0"/>
          </a:p>
        </p:txBody>
      </p:sp>
      <p:sp>
        <p:nvSpPr>
          <p:cNvPr id="3" name="Espace réservé du contenu 2"/>
          <p:cNvSpPr>
            <a:spLocks noGrp="1"/>
          </p:cNvSpPr>
          <p:nvPr>
            <p:ph idx="1"/>
          </p:nvPr>
        </p:nvSpPr>
        <p:spPr>
          <a:xfrm>
            <a:off x="457200" y="1600200"/>
            <a:ext cx="8229600" cy="5141168"/>
          </a:xfrm>
        </p:spPr>
        <p:txBody>
          <a:bodyPr>
            <a:normAutofit lnSpcReduction="10000"/>
          </a:bodyPr>
          <a:lstStyle/>
          <a:p>
            <a:pPr marL="0" indent="0">
              <a:buNone/>
            </a:pPr>
            <a:r>
              <a:rPr lang="fr-FR" dirty="0" smtClean="0"/>
              <a:t>Nouveau type primitif apparu avec ES2015.</a:t>
            </a:r>
          </a:p>
          <a:p>
            <a:pPr marL="0" indent="0">
              <a:buNone/>
            </a:pPr>
            <a:r>
              <a:rPr lang="fr-FR" dirty="0" smtClean="0"/>
              <a:t>Représente une référence unique :</a:t>
            </a:r>
          </a:p>
          <a:p>
            <a:endParaRPr lang="fr-FR" dirty="0"/>
          </a:p>
          <a:p>
            <a:endParaRPr lang="fr-FR" dirty="0" smtClean="0"/>
          </a:p>
          <a:p>
            <a:endParaRPr lang="fr-FR" dirty="0"/>
          </a:p>
          <a:p>
            <a:endParaRPr lang="fr-FR" dirty="0" smtClean="0"/>
          </a:p>
          <a:p>
            <a:endParaRPr lang="fr-FR" dirty="0"/>
          </a:p>
          <a:p>
            <a:endParaRPr lang="fr-FR" dirty="0" smtClean="0"/>
          </a:p>
          <a:p>
            <a:endParaRPr lang="fr-FR" dirty="0"/>
          </a:p>
          <a:p>
            <a:pPr marL="0" indent="0">
              <a:buNone/>
            </a:pPr>
            <a:endParaRPr lang="fr-FR" dirty="0" smtClean="0"/>
          </a:p>
          <a:p>
            <a:pPr marL="0" indent="0">
              <a:buNone/>
            </a:pPr>
            <a:r>
              <a:rPr lang="fr-FR" dirty="0" smtClean="0"/>
              <a:t>Peut être utilisé comme clé de propriété </a:t>
            </a:r>
            <a:r>
              <a:rPr lang="fr-FR" dirty="0"/>
              <a:t>d’un </a:t>
            </a:r>
            <a:r>
              <a:rPr lang="fr-FR" dirty="0" smtClean="0"/>
              <a:t>objet</a:t>
            </a:r>
          </a:p>
          <a:p>
            <a:pPr marL="0" indent="0" algn="ctr">
              <a:lnSpc>
                <a:spcPct val="60000"/>
              </a:lnSpc>
              <a:buNone/>
            </a:pPr>
            <a:r>
              <a:rPr lang="fr-FR" dirty="0" smtClean="0"/>
              <a:t/>
            </a:r>
            <a:br>
              <a:rPr lang="fr-FR" dirty="0" smtClean="0"/>
            </a:br>
            <a:r>
              <a:rPr lang="fr-FR" sz="2000" dirty="0" err="1" smtClean="0">
                <a:latin typeface="Consolas" panose="020B0609020204030204" pitchFamily="49" charset="0"/>
                <a:cs typeface="Consolas" panose="020B0609020204030204" pitchFamily="49" charset="0"/>
              </a:rPr>
              <a:t>Object.getOwnPropertySymbols</a:t>
            </a:r>
            <a:r>
              <a:rPr lang="fr-FR" sz="2000" dirty="0" smtClean="0">
                <a:latin typeface="Consolas" panose="020B0609020204030204" pitchFamily="49" charset="0"/>
                <a:cs typeface="Consolas" panose="020B0609020204030204" pitchFamily="49" charset="0"/>
              </a:rPr>
              <a:t>(</a:t>
            </a:r>
            <a:r>
              <a:rPr lang="fr-FR" sz="2000" dirty="0" err="1" smtClean="0">
                <a:latin typeface="Consolas" panose="020B0609020204030204" pitchFamily="49" charset="0"/>
                <a:cs typeface="Consolas" panose="020B0609020204030204" pitchFamily="49" charset="0"/>
              </a:rPr>
              <a:t>obj</a:t>
            </a:r>
            <a:r>
              <a:rPr lang="fr-FR" sz="2000" dirty="0">
                <a:latin typeface="Consolas" panose="020B0609020204030204" pitchFamily="49" charset="0"/>
                <a:cs typeface="Consolas" panose="020B0609020204030204" pitchFamily="49" charset="0"/>
              </a:rPr>
              <a:t>)</a:t>
            </a:r>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104</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636912"/>
            <a:ext cx="4400550" cy="196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81" y="4631368"/>
            <a:ext cx="3743325"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506723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Symbol – Registre global</a:t>
            </a:r>
            <a:endParaRPr lang="fr-FR" dirty="0"/>
          </a:p>
        </p:txBody>
      </p:sp>
      <p:sp>
        <p:nvSpPr>
          <p:cNvPr id="3" name="Espace réservé du contenu 2"/>
          <p:cNvSpPr>
            <a:spLocks noGrp="1"/>
          </p:cNvSpPr>
          <p:nvPr>
            <p:ph idx="1"/>
          </p:nvPr>
        </p:nvSpPr>
        <p:spPr>
          <a:xfrm>
            <a:off x="457200" y="1600200"/>
            <a:ext cx="8229600" cy="3052936"/>
          </a:xfrm>
        </p:spPr>
        <p:txBody>
          <a:bodyPr/>
          <a:lstStyle/>
          <a:p>
            <a:pPr marL="0" indent="0">
              <a:buNone/>
            </a:pPr>
            <a:r>
              <a:rPr lang="fr-FR" dirty="0" smtClean="0"/>
              <a:t>Il existe néanmoins un registre global pour les symboles :</a:t>
            </a:r>
          </a:p>
          <a:p>
            <a:endParaRPr lang="fr-FR" dirty="0"/>
          </a:p>
          <a:p>
            <a:endParaRPr lang="fr-FR" dirty="0" smtClean="0"/>
          </a:p>
          <a:p>
            <a:endParaRPr lang="fr-FR" dirty="0"/>
          </a:p>
          <a:p>
            <a:endParaRPr lang="fr-FR" dirty="0" smtClean="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3" y="2204864"/>
            <a:ext cx="48291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611560" y="5373216"/>
            <a:ext cx="7704856"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a:t>A utiliser modérément au risque de perdre l’intérêt premier des symboles, à savoir être une référence </a:t>
            </a:r>
            <a:r>
              <a:rPr lang="fr-FR" dirty="0" smtClean="0"/>
              <a:t>unique</a:t>
            </a:r>
            <a:endParaRPr lang="fr-FR" dirty="0"/>
          </a:p>
        </p:txBody>
      </p:sp>
    </p:spTree>
    <p:extLst>
      <p:ext uri="{BB962C8B-B14F-4D97-AF65-F5344CB8AC3E}">
        <p14:creationId xmlns:p14="http://schemas.microsoft.com/office/powerpoint/2010/main" val="55991155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Symboles connus</a:t>
            </a:r>
            <a:endParaRPr lang="fr-FR" dirty="0"/>
          </a:p>
        </p:txBody>
      </p:sp>
      <p:sp>
        <p:nvSpPr>
          <p:cNvPr id="3" name="Espace réservé du contenu 2"/>
          <p:cNvSpPr>
            <a:spLocks noGrp="1"/>
          </p:cNvSpPr>
          <p:nvPr>
            <p:ph idx="1"/>
          </p:nvPr>
        </p:nvSpPr>
        <p:spPr/>
        <p:txBody>
          <a:bodyPr/>
          <a:lstStyle/>
          <a:p>
            <a:pPr marL="0" indent="0">
              <a:buNone/>
            </a:pPr>
            <a:r>
              <a:rPr lang="fr-FR" dirty="0" smtClean="0"/>
              <a:t>Certains symboles natifs permettent depuis ES6 de surcharger des aspects internes du langage pour un objet</a:t>
            </a:r>
            <a:br>
              <a:rPr lang="fr-FR" dirty="0" smtClean="0"/>
            </a:br>
            <a:r>
              <a:rPr lang="fr-FR" dirty="0" smtClean="0"/>
              <a:t/>
            </a:r>
            <a:br>
              <a:rPr lang="fr-FR" dirty="0" smtClean="0"/>
            </a:br>
            <a:r>
              <a:rPr lang="fr-FR" i="1" u="sng" dirty="0" smtClean="0"/>
              <a:t>Exemples:</a:t>
            </a:r>
          </a:p>
          <a:p>
            <a:r>
              <a:rPr lang="fr-FR" dirty="0" err="1" smtClean="0">
                <a:latin typeface="Consolas" panose="020B0609020204030204" pitchFamily="49" charset="0"/>
                <a:cs typeface="Consolas" panose="020B0609020204030204" pitchFamily="49" charset="0"/>
              </a:rPr>
              <a:t>Symbol.iterator</a:t>
            </a:r>
            <a:r>
              <a:rPr lang="fr-FR" dirty="0" smtClean="0"/>
              <a:t>: utilisé par les boucles </a:t>
            </a:r>
            <a:r>
              <a:rPr lang="fr-FR" dirty="0" err="1" smtClean="0">
                <a:latin typeface="Consolas" panose="020B0609020204030204" pitchFamily="49" charset="0"/>
                <a:cs typeface="Consolas" panose="020B0609020204030204" pitchFamily="49" charset="0"/>
              </a:rPr>
              <a:t>for..of</a:t>
            </a:r>
            <a:endParaRPr lang="fr-FR" dirty="0" smtClean="0">
              <a:latin typeface="Consolas" panose="020B0609020204030204" pitchFamily="49" charset="0"/>
              <a:cs typeface="Consolas" panose="020B0609020204030204" pitchFamily="49" charset="0"/>
            </a:endParaRPr>
          </a:p>
          <a:p>
            <a:r>
              <a:rPr lang="fr-FR" dirty="0" err="1" smtClean="0">
                <a:latin typeface="Consolas" panose="020B0609020204030204" pitchFamily="49" charset="0"/>
                <a:cs typeface="Consolas" panose="020B0609020204030204" pitchFamily="49" charset="0"/>
              </a:rPr>
              <a:t>Symbol.hasInstance</a:t>
            </a:r>
            <a:r>
              <a:rPr lang="fr-FR" dirty="0" smtClean="0"/>
              <a:t>: utilisé par </a:t>
            </a:r>
            <a:r>
              <a:rPr lang="fr-FR" dirty="0" err="1" smtClean="0">
                <a:latin typeface="Consolas" panose="020B0609020204030204" pitchFamily="49" charset="0"/>
                <a:cs typeface="Consolas" panose="020B0609020204030204" pitchFamily="49" charset="0"/>
              </a:rPr>
              <a:t>instanceof</a:t>
            </a:r>
            <a:endParaRPr lang="fr-FR" dirty="0" smtClean="0">
              <a:latin typeface="Consolas" panose="020B0609020204030204" pitchFamily="49" charset="0"/>
              <a:cs typeface="Consolas" panose="020B0609020204030204" pitchFamily="49" charset="0"/>
            </a:endParaRPr>
          </a:p>
          <a:p>
            <a:r>
              <a:rPr lang="fr-FR" dirty="0" err="1" smtClean="0">
                <a:latin typeface="Consolas" panose="020B0609020204030204" pitchFamily="49" charset="0"/>
                <a:cs typeface="Consolas" panose="020B0609020204030204" pitchFamily="49" charset="0"/>
              </a:rPr>
              <a:t>Symbol.toPrimitive</a:t>
            </a:r>
            <a:r>
              <a:rPr lang="fr-FR" dirty="0" smtClean="0"/>
              <a:t>: utilisé pour le </a:t>
            </a:r>
            <a:r>
              <a:rPr lang="fr-FR" dirty="0" err="1" smtClean="0"/>
              <a:t>cast</a:t>
            </a:r>
            <a:r>
              <a:rPr lang="fr-FR" dirty="0" smtClean="0"/>
              <a:t> en primitive</a:t>
            </a:r>
          </a:p>
          <a:p>
            <a:r>
              <a:rPr lang="fr-FR" dirty="0" err="1" smtClean="0">
                <a:latin typeface="Consolas" panose="020B0609020204030204" pitchFamily="49" charset="0"/>
                <a:cs typeface="Consolas" panose="020B0609020204030204" pitchFamily="49" charset="0"/>
              </a:rPr>
              <a:t>Symbol.toStringTag</a:t>
            </a:r>
            <a:r>
              <a:rPr lang="fr-FR" dirty="0" smtClean="0"/>
              <a:t>: utilisé pour le </a:t>
            </a:r>
            <a:r>
              <a:rPr lang="fr-FR" dirty="0" err="1" smtClean="0"/>
              <a:t>cast</a:t>
            </a:r>
            <a:r>
              <a:rPr lang="fr-FR" dirty="0" smtClean="0"/>
              <a:t> en String</a:t>
            </a: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106</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5085184"/>
            <a:ext cx="4581307" cy="1532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373280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Objets </a:t>
            </a:r>
            <a:r>
              <a:rPr lang="fr-FR" dirty="0" err="1" smtClean="0"/>
              <a:t>itérables</a:t>
            </a:r>
            <a:endParaRPr lang="fr-FR" dirty="0"/>
          </a:p>
        </p:txBody>
      </p:sp>
      <p:sp>
        <p:nvSpPr>
          <p:cNvPr id="3" name="Espace réservé du contenu 2"/>
          <p:cNvSpPr>
            <a:spLocks noGrp="1"/>
          </p:cNvSpPr>
          <p:nvPr>
            <p:ph idx="1"/>
          </p:nvPr>
        </p:nvSpPr>
        <p:spPr/>
        <p:txBody>
          <a:bodyPr/>
          <a:lstStyle/>
          <a:p>
            <a:pPr marL="0" indent="0">
              <a:buNone/>
            </a:pPr>
            <a:r>
              <a:rPr lang="fr-FR" dirty="0" err="1" smtClean="0">
                <a:latin typeface="Consolas" panose="020B0609020204030204" pitchFamily="49" charset="0"/>
                <a:cs typeface="Consolas" panose="020B0609020204030204" pitchFamily="49" charset="0"/>
              </a:rPr>
              <a:t>Array</a:t>
            </a:r>
            <a:r>
              <a:rPr lang="fr-FR" dirty="0" smtClean="0"/>
              <a:t>, </a:t>
            </a:r>
            <a:r>
              <a:rPr lang="fr-FR" dirty="0" smtClean="0">
                <a:latin typeface="Consolas" panose="020B0609020204030204" pitchFamily="49" charset="0"/>
                <a:cs typeface="Consolas" panose="020B0609020204030204" pitchFamily="49" charset="0"/>
              </a:rPr>
              <a:t>Set</a:t>
            </a:r>
            <a:r>
              <a:rPr lang="fr-FR" dirty="0" smtClean="0"/>
              <a:t> et </a:t>
            </a:r>
            <a:r>
              <a:rPr lang="fr-FR" dirty="0" err="1" smtClean="0">
                <a:latin typeface="Consolas" panose="020B0609020204030204" pitchFamily="49" charset="0"/>
                <a:cs typeface="Consolas" panose="020B0609020204030204" pitchFamily="49" charset="0"/>
              </a:rPr>
              <a:t>Map</a:t>
            </a:r>
            <a:r>
              <a:rPr lang="fr-FR" dirty="0" smtClean="0"/>
              <a:t> sont des structures adéquates pour modéliser vos listes dans la majorité des cas. Dans les autres cas, vous pouvez créer vos propres objets </a:t>
            </a:r>
            <a:r>
              <a:rPr lang="fr-FR" dirty="0" err="1" smtClean="0"/>
              <a:t>itérables</a:t>
            </a:r>
            <a:r>
              <a:rPr lang="fr-FR" dirty="0" smtClean="0"/>
              <a:t>.</a:t>
            </a:r>
          </a:p>
          <a:p>
            <a:pPr marL="0" indent="0">
              <a:buNone/>
            </a:pPr>
            <a:endParaRPr lang="fr-FR" dirty="0"/>
          </a:p>
          <a:p>
            <a:pPr marL="0" indent="0">
              <a:buNone/>
            </a:pPr>
            <a:r>
              <a:rPr lang="fr-FR" dirty="0" smtClean="0"/>
              <a:t>Un objet est </a:t>
            </a:r>
            <a:r>
              <a:rPr lang="fr-FR" b="1" dirty="0" err="1" smtClean="0"/>
              <a:t>itérable</a:t>
            </a:r>
            <a:r>
              <a:rPr lang="fr-FR" dirty="0" smtClean="0"/>
              <a:t> lorsque la méthode assignée à sa propriété </a:t>
            </a:r>
            <a:r>
              <a:rPr lang="fr-FR" dirty="0" err="1" smtClean="0">
                <a:latin typeface="Consolas" panose="020B0609020204030204" pitchFamily="49" charset="0"/>
                <a:cs typeface="Consolas" panose="020B0609020204030204" pitchFamily="49" charset="0"/>
              </a:rPr>
              <a:t>Symbol.iterator</a:t>
            </a:r>
            <a:r>
              <a:rPr lang="fr-FR" dirty="0" smtClean="0"/>
              <a:t> retourne un </a:t>
            </a:r>
            <a:r>
              <a:rPr lang="fr-FR" b="1" dirty="0" err="1" smtClean="0"/>
              <a:t>itérateur</a:t>
            </a:r>
            <a:r>
              <a:rPr lang="fr-FR" b="1" dirty="0" smtClean="0"/>
              <a:t>.</a:t>
            </a:r>
          </a:p>
          <a:p>
            <a:pPr marL="0" indent="0">
              <a:buNone/>
            </a:pPr>
            <a:endParaRPr lang="fr-FR" b="1" dirty="0" smtClean="0"/>
          </a:p>
          <a:p>
            <a:pPr marL="0" indent="0">
              <a:buNone/>
            </a:pPr>
            <a:r>
              <a:rPr lang="fr-FR" dirty="0" smtClean="0"/>
              <a:t>Un objet est </a:t>
            </a:r>
            <a:r>
              <a:rPr lang="fr-FR" b="1" dirty="0" err="1" smtClean="0"/>
              <a:t>itérateur</a:t>
            </a:r>
            <a:r>
              <a:rPr lang="fr-FR" dirty="0" smtClean="0"/>
              <a:t> lorsqu’il implémente une méthode </a:t>
            </a:r>
            <a:r>
              <a:rPr lang="fr-FR" dirty="0" err="1" smtClean="0">
                <a:latin typeface="Consolas" panose="020B0609020204030204" pitchFamily="49" charset="0"/>
                <a:cs typeface="Consolas" panose="020B0609020204030204" pitchFamily="49" charset="0"/>
              </a:rPr>
              <a:t>next</a:t>
            </a:r>
            <a:r>
              <a:rPr lang="fr-FR" dirty="0" smtClean="0">
                <a:latin typeface="Consolas" panose="020B0609020204030204" pitchFamily="49" charset="0"/>
                <a:cs typeface="Consolas" panose="020B0609020204030204" pitchFamily="49" charset="0"/>
              </a:rPr>
              <a:t>() </a:t>
            </a:r>
            <a:r>
              <a:rPr lang="fr-FR" dirty="0" smtClean="0"/>
              <a:t>retournant un objet avec deux propriétés:</a:t>
            </a:r>
          </a:p>
          <a:p>
            <a:pPr lvl="1"/>
            <a:r>
              <a:rPr lang="fr-FR" dirty="0" err="1" smtClean="0">
                <a:latin typeface="Consolas" panose="020B0609020204030204" pitchFamily="49" charset="0"/>
                <a:cs typeface="Consolas" panose="020B0609020204030204" pitchFamily="49" charset="0"/>
              </a:rPr>
              <a:t>done</a:t>
            </a:r>
            <a:r>
              <a:rPr lang="fr-FR" dirty="0" smtClean="0"/>
              <a:t> (booléen): </a:t>
            </a:r>
            <a:r>
              <a:rPr lang="fr-FR" dirty="0" err="1" smtClean="0"/>
              <a:t>true</a:t>
            </a:r>
            <a:r>
              <a:rPr lang="fr-FR" dirty="0" smtClean="0"/>
              <a:t> si l’</a:t>
            </a:r>
            <a:r>
              <a:rPr lang="fr-FR" dirty="0" err="1" smtClean="0"/>
              <a:t>itérateur</a:t>
            </a:r>
            <a:r>
              <a:rPr lang="fr-FR" dirty="0" smtClean="0"/>
              <a:t> a fini la suite</a:t>
            </a:r>
          </a:p>
          <a:p>
            <a:pPr lvl="1"/>
            <a:r>
              <a:rPr lang="fr-FR" dirty="0" smtClean="0">
                <a:latin typeface="Consolas" panose="020B0609020204030204" pitchFamily="49" charset="0"/>
                <a:cs typeface="Consolas" panose="020B0609020204030204" pitchFamily="49" charset="0"/>
              </a:rPr>
              <a:t>value</a:t>
            </a:r>
            <a:r>
              <a:rPr lang="fr-FR" dirty="0" smtClean="0"/>
              <a:t> (</a:t>
            </a:r>
            <a:r>
              <a:rPr lang="fr-FR" dirty="0" err="1" smtClean="0"/>
              <a:t>any</a:t>
            </a:r>
            <a:r>
              <a:rPr lang="fr-FR" dirty="0" smtClean="0"/>
              <a:t>): valeur courante de l’itération, absente si </a:t>
            </a:r>
            <a:r>
              <a:rPr lang="fr-FR" dirty="0" err="1" smtClean="0"/>
              <a:t>done</a:t>
            </a:r>
            <a:r>
              <a:rPr lang="fr-FR" dirty="0" smtClean="0"/>
              <a:t> = </a:t>
            </a:r>
            <a:r>
              <a:rPr lang="fr-FR" dirty="0" err="1" smtClean="0"/>
              <a:t>true</a:t>
            </a:r>
            <a:r>
              <a:rPr lang="fr-FR" dirty="0" smtClean="0"/>
              <a:t> </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107</a:t>
            </a:fld>
            <a:endParaRPr lang="fr-FR" dirty="0"/>
          </a:p>
        </p:txBody>
      </p:sp>
    </p:spTree>
    <p:extLst>
      <p:ext uri="{BB962C8B-B14F-4D97-AF65-F5344CB8AC3E}">
        <p14:creationId xmlns:p14="http://schemas.microsoft.com/office/powerpoint/2010/main" val="134100346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Définir un objet </a:t>
            </a:r>
            <a:r>
              <a:rPr lang="fr-FR" dirty="0" err="1" smtClean="0"/>
              <a:t>itérable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108</a:t>
            </a:fld>
            <a:endParaRPr lang="fr-FR"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008" y="1484784"/>
            <a:ext cx="524827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3" y="4653136"/>
            <a:ext cx="4791075" cy="120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25" y="5949280"/>
            <a:ext cx="2314575"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456945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function</a:t>
            </a:r>
            <a:r>
              <a:rPr lang="fr-FR" dirty="0" smtClean="0"/>
              <a:t>* et générateurs</a:t>
            </a:r>
            <a:endParaRPr lang="fr-FR" dirty="0"/>
          </a:p>
        </p:txBody>
      </p:sp>
      <p:sp>
        <p:nvSpPr>
          <p:cNvPr id="3" name="Espace réservé du contenu 2"/>
          <p:cNvSpPr>
            <a:spLocks noGrp="1"/>
          </p:cNvSpPr>
          <p:nvPr>
            <p:ph idx="1"/>
          </p:nvPr>
        </p:nvSpPr>
        <p:spPr/>
        <p:txBody>
          <a:bodyPr>
            <a:normAutofit/>
          </a:bodyPr>
          <a:lstStyle/>
          <a:p>
            <a:pPr marL="0" indent="0">
              <a:buNone/>
            </a:pPr>
            <a:r>
              <a:rPr lang="fr-FR" dirty="0" smtClean="0"/>
              <a:t>Un générateur est un type spécial de fonction utilisé pour créer facilement des </a:t>
            </a:r>
            <a:r>
              <a:rPr lang="fr-FR" dirty="0" err="1" smtClean="0"/>
              <a:t>itérateurs</a:t>
            </a:r>
            <a:r>
              <a:rPr lang="fr-FR" dirty="0" smtClean="0"/>
              <a:t>. Il se déclare avec l’opérateur </a:t>
            </a:r>
            <a:r>
              <a:rPr lang="fr-FR" dirty="0" err="1" smtClean="0">
                <a:latin typeface="Consolas" panose="020B0609020204030204" pitchFamily="49" charset="0"/>
                <a:cs typeface="Consolas" panose="020B0609020204030204" pitchFamily="49" charset="0"/>
              </a:rPr>
              <a:t>function</a:t>
            </a:r>
            <a:r>
              <a:rPr lang="fr-FR" b="1" dirty="0" smtClean="0">
                <a:latin typeface="Consolas" panose="020B0609020204030204" pitchFamily="49" charset="0"/>
                <a:cs typeface="Consolas" panose="020B0609020204030204" pitchFamily="49" charset="0"/>
              </a:rPr>
              <a:t>*</a:t>
            </a:r>
            <a:r>
              <a:rPr lang="fr-FR" dirty="0" smtClean="0"/>
              <a:t> et contient des instructions </a:t>
            </a:r>
            <a:r>
              <a:rPr lang="fr-FR" dirty="0" err="1" smtClean="0">
                <a:latin typeface="Consolas" panose="020B0609020204030204" pitchFamily="49" charset="0"/>
                <a:cs typeface="Consolas" panose="020B0609020204030204" pitchFamily="49" charset="0"/>
              </a:rPr>
              <a:t>yield</a:t>
            </a:r>
            <a:r>
              <a:rPr lang="fr-FR" dirty="0" smtClean="0"/>
              <a:t>.</a:t>
            </a:r>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smtClean="0"/>
          </a:p>
          <a:p>
            <a:pPr marL="0" indent="0">
              <a:buNone/>
            </a:pPr>
            <a:r>
              <a:rPr lang="fr-FR" sz="2000" dirty="0" err="1" smtClean="0">
                <a:latin typeface="Consolas" panose="020B0609020204030204" pitchFamily="49" charset="0"/>
                <a:cs typeface="Consolas" panose="020B0609020204030204" pitchFamily="49" charset="0"/>
              </a:rPr>
              <a:t>yield</a:t>
            </a:r>
            <a:r>
              <a:rPr lang="fr-FR" sz="2000" dirty="0" smtClean="0"/>
              <a:t> permet de retourner une valeur et de mettre en pause l’exécution de la fonction jusqu’au prochain appel à </a:t>
            </a:r>
            <a:r>
              <a:rPr lang="fr-FR" sz="2000" dirty="0" err="1" smtClean="0">
                <a:latin typeface="Consolas" panose="020B0609020204030204" pitchFamily="49" charset="0"/>
                <a:cs typeface="Consolas" panose="020B0609020204030204" pitchFamily="49" charset="0"/>
              </a:rPr>
              <a:t>next</a:t>
            </a:r>
            <a:r>
              <a:rPr lang="fr-FR" sz="2000" dirty="0" smtClean="0">
                <a:latin typeface="Consolas" panose="020B0609020204030204" pitchFamily="49" charset="0"/>
                <a:cs typeface="Consolas" panose="020B0609020204030204" pitchFamily="49" charset="0"/>
              </a:rPr>
              <a:t>()</a:t>
            </a:r>
          </a:p>
          <a:p>
            <a:pPr marL="0" indent="0">
              <a:buNone/>
            </a:pPr>
            <a:r>
              <a:rPr lang="fr-FR" sz="2000" dirty="0" smtClean="0">
                <a:cs typeface="Consolas" panose="020B0609020204030204" pitchFamily="49" charset="0"/>
              </a:rPr>
              <a:t>La fin du corps de fonction ou un </a:t>
            </a:r>
            <a:r>
              <a:rPr lang="fr-FR" sz="2000" dirty="0" smtClean="0">
                <a:latin typeface="Consolas" panose="020B0609020204030204" pitchFamily="49" charset="0"/>
                <a:cs typeface="Consolas" panose="020B0609020204030204" pitchFamily="49" charset="0"/>
              </a:rPr>
              <a:t>return</a:t>
            </a:r>
            <a:r>
              <a:rPr lang="fr-FR" sz="2000" dirty="0" smtClean="0">
                <a:cs typeface="Consolas" panose="020B0609020204030204" pitchFamily="49" charset="0"/>
              </a:rPr>
              <a:t> équivaut à la fin de la suite.</a:t>
            </a:r>
            <a:endParaRPr lang="fr-FR" sz="2000" dirty="0">
              <a:cs typeface="Consolas" panose="020B0609020204030204" pitchFamily="49" charset="0"/>
            </a:endParaRPr>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109</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996952"/>
            <a:ext cx="58293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4509120"/>
            <a:ext cx="212407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18</a:t>
            </a:r>
            <a:endParaRPr lang="fr-FR" dirty="0"/>
          </a:p>
        </p:txBody>
      </p:sp>
    </p:spTree>
    <p:extLst>
      <p:ext uri="{BB962C8B-B14F-4D97-AF65-F5344CB8AC3E}">
        <p14:creationId xmlns:p14="http://schemas.microsoft.com/office/powerpoint/2010/main" val="10017424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5 étapes pour une proposition du TC39</a:t>
            </a:r>
            <a:endParaRPr lang="fr-FR" dirty="0"/>
          </a:p>
        </p:txBody>
      </p:sp>
      <p:sp>
        <p:nvSpPr>
          <p:cNvPr id="3" name="Espace réservé du contenu 2"/>
          <p:cNvSpPr>
            <a:spLocks noGrp="1"/>
          </p:cNvSpPr>
          <p:nvPr>
            <p:ph idx="1"/>
          </p:nvPr>
        </p:nvSpPr>
        <p:spPr/>
        <p:txBody>
          <a:bodyPr/>
          <a:lstStyle/>
          <a:p>
            <a:r>
              <a:rPr lang="fr-FR" dirty="0" smtClean="0"/>
              <a:t>0: </a:t>
            </a:r>
            <a:r>
              <a:rPr lang="fr-FR" dirty="0" err="1" smtClean="0"/>
              <a:t>Strawman</a:t>
            </a:r>
            <a:r>
              <a:rPr lang="fr-FR" dirty="0" smtClean="0"/>
              <a:t> – </a:t>
            </a:r>
            <a:r>
              <a:rPr lang="fr-FR" sz="2000" dirty="0" smtClean="0"/>
              <a:t>suggestion d’un besoin, appel à idées</a:t>
            </a:r>
          </a:p>
          <a:p>
            <a:r>
              <a:rPr lang="fr-FR" dirty="0" smtClean="0"/>
              <a:t>1: </a:t>
            </a:r>
            <a:r>
              <a:rPr lang="fr-FR" dirty="0" err="1" smtClean="0"/>
              <a:t>Proposal</a:t>
            </a:r>
            <a:r>
              <a:rPr lang="fr-FR" dirty="0" smtClean="0"/>
              <a:t> – </a:t>
            </a:r>
            <a:r>
              <a:rPr lang="fr-FR" sz="2000" dirty="0" smtClean="0"/>
              <a:t>ébauche de solution, premiers </a:t>
            </a:r>
            <a:r>
              <a:rPr lang="fr-FR" sz="2000" dirty="0" err="1" smtClean="0"/>
              <a:t>polyfills</a:t>
            </a:r>
            <a:r>
              <a:rPr lang="fr-FR" sz="2000" dirty="0" smtClean="0"/>
              <a:t>/démos</a:t>
            </a:r>
          </a:p>
          <a:p>
            <a:r>
              <a:rPr lang="fr-FR" dirty="0" smtClean="0"/>
              <a:t>2: </a:t>
            </a:r>
            <a:r>
              <a:rPr lang="fr-FR" dirty="0" err="1" smtClean="0"/>
              <a:t>Draft</a:t>
            </a:r>
            <a:r>
              <a:rPr lang="fr-FR" dirty="0" smtClean="0"/>
              <a:t> – </a:t>
            </a:r>
            <a:r>
              <a:rPr lang="fr-FR" sz="2000" dirty="0" smtClean="0"/>
              <a:t>décrit précisément la syntaxe/API</a:t>
            </a:r>
          </a:p>
          <a:p>
            <a:r>
              <a:rPr lang="fr-FR" dirty="0" smtClean="0"/>
              <a:t>3: Candidate </a:t>
            </a:r>
            <a:r>
              <a:rPr lang="fr-FR" dirty="0"/>
              <a:t>– </a:t>
            </a:r>
            <a:r>
              <a:rPr lang="fr-FR" sz="2000" dirty="0" smtClean="0"/>
              <a:t>signé par tout le comité, appel à implémentations</a:t>
            </a:r>
          </a:p>
          <a:p>
            <a:r>
              <a:rPr lang="fr-FR" dirty="0" smtClean="0"/>
              <a:t>4: </a:t>
            </a:r>
            <a:r>
              <a:rPr lang="fr-FR" dirty="0" err="1" smtClean="0"/>
              <a:t>Finished</a:t>
            </a:r>
            <a:r>
              <a:rPr lang="fr-FR" dirty="0" smtClean="0"/>
              <a:t> </a:t>
            </a:r>
            <a:r>
              <a:rPr lang="fr-FR" dirty="0"/>
              <a:t>– </a:t>
            </a:r>
            <a:r>
              <a:rPr lang="fr-FR" sz="2000" dirty="0" smtClean="0"/>
              <a:t>prêt pour être inclus dans la prochaine version d’ES</a:t>
            </a:r>
            <a:endParaRPr lang="fr-FR" sz="2000" dirty="0"/>
          </a:p>
          <a:p>
            <a:endParaRPr lang="fr-FR" sz="2000" dirty="0" smtClean="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a:t>
            </a:fld>
            <a:endParaRPr lang="fr-FR" dirty="0"/>
          </a:p>
        </p:txBody>
      </p:sp>
      <p:sp>
        <p:nvSpPr>
          <p:cNvPr id="7" name="ZoneTexte 6"/>
          <p:cNvSpPr txBox="1"/>
          <p:nvPr/>
        </p:nvSpPr>
        <p:spPr>
          <a:xfrm>
            <a:off x="683568" y="4509120"/>
            <a:ext cx="7344816"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dirty="0"/>
              <a:t>Toute proposition avant le stage 4 peut être totalement abandonnée.</a:t>
            </a:r>
          </a:p>
          <a:p>
            <a:r>
              <a:rPr lang="fr-FR" dirty="0"/>
              <a:t>Toutefois, à partir du stage 3, le niveau de confiance est assez élevé</a:t>
            </a:r>
            <a:r>
              <a:rPr lang="fr-FR" dirty="0" smtClean="0"/>
              <a:t>.</a:t>
            </a:r>
            <a:endParaRPr lang="fr-FR" dirty="0"/>
          </a:p>
        </p:txBody>
      </p:sp>
    </p:spTree>
    <p:extLst>
      <p:ext uri="{BB962C8B-B14F-4D97-AF65-F5344CB8AC3E}">
        <p14:creationId xmlns:p14="http://schemas.microsoft.com/office/powerpoint/2010/main" val="260460187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Proxy</a:t>
            </a:r>
            <a:endParaRPr lang="fr-FR" dirty="0"/>
          </a:p>
        </p:txBody>
      </p:sp>
      <p:sp>
        <p:nvSpPr>
          <p:cNvPr id="3" name="Espace réservé du contenu 2"/>
          <p:cNvSpPr>
            <a:spLocks noGrp="1"/>
          </p:cNvSpPr>
          <p:nvPr>
            <p:ph idx="1"/>
          </p:nvPr>
        </p:nvSpPr>
        <p:spPr/>
        <p:txBody>
          <a:bodyPr/>
          <a:lstStyle/>
          <a:p>
            <a:pPr marL="0" indent="0">
              <a:buNone/>
            </a:pPr>
            <a:r>
              <a:rPr lang="fr-FR" sz="2000" dirty="0" smtClean="0"/>
              <a:t>L’objet Proxy (ES6) permet d’intercepter et de personnaliser les opérations effectuées sur un objet.</a:t>
            </a:r>
          </a:p>
          <a:p>
            <a:pPr marL="0" indent="0">
              <a:buNone/>
            </a:pPr>
            <a:r>
              <a:rPr lang="fr-FR" sz="2000" dirty="0" smtClean="0"/>
              <a:t>Il retourne une nouvelle référence objet, le Proxy. L’objet source reste inchangé. </a:t>
            </a:r>
            <a:r>
              <a:rPr lang="fr-FR" sz="2000" dirty="0" smtClean="0"/>
              <a:t>Par </a:t>
            </a:r>
            <a:r>
              <a:rPr lang="fr-FR" sz="2000" dirty="0" smtClean="0"/>
              <a:t>défaut, </a:t>
            </a:r>
            <a:r>
              <a:rPr lang="fr-FR" sz="2000" dirty="0" smtClean="0"/>
              <a:t>un </a:t>
            </a:r>
            <a:r>
              <a:rPr lang="fr-FR" sz="2000" dirty="0" smtClean="0"/>
              <a:t>Proxy est indiscernable de l’objet source.</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110</a:t>
            </a:fld>
            <a:endParaRPr lang="fr-FR"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212976"/>
            <a:ext cx="5495925"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380477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Proxy et </a:t>
            </a:r>
            <a:r>
              <a:rPr lang="fr-FR" dirty="0" err="1" smtClean="0"/>
              <a:t>réfléxivité</a:t>
            </a:r>
            <a:endParaRPr lang="fr-FR" dirty="0"/>
          </a:p>
        </p:txBody>
      </p:sp>
      <p:sp>
        <p:nvSpPr>
          <p:cNvPr id="3" name="Espace réservé du contenu 2"/>
          <p:cNvSpPr>
            <a:spLocks noGrp="1"/>
          </p:cNvSpPr>
          <p:nvPr>
            <p:ph idx="1"/>
          </p:nvPr>
        </p:nvSpPr>
        <p:spPr>
          <a:xfrm>
            <a:off x="457200" y="1600200"/>
            <a:ext cx="8435280" cy="4876800"/>
          </a:xfrm>
        </p:spPr>
        <p:txBody>
          <a:bodyPr>
            <a:normAutofit/>
          </a:bodyPr>
          <a:lstStyle/>
          <a:p>
            <a:pPr marL="0" indent="0">
              <a:buNone/>
            </a:pPr>
            <a:r>
              <a:rPr lang="fr-FR" sz="2000" dirty="0" smtClean="0"/>
              <a:t>Les </a:t>
            </a:r>
            <a:r>
              <a:rPr lang="fr-FR" sz="2000" dirty="0" err="1" smtClean="0"/>
              <a:t>Proxies</a:t>
            </a:r>
            <a:r>
              <a:rPr lang="fr-FR" sz="2000" dirty="0" smtClean="0"/>
              <a:t> amènent à JavaScript une </a:t>
            </a:r>
            <a:r>
              <a:rPr lang="fr-FR" sz="2000" dirty="0" smtClean="0"/>
              <a:t>capacité inédite, </a:t>
            </a:r>
            <a:r>
              <a:rPr lang="fr-FR" sz="2000" dirty="0" smtClean="0"/>
              <a:t>celle de redéfinir des opérations internes du langage:</a:t>
            </a:r>
          </a:p>
          <a:p>
            <a:r>
              <a:rPr lang="fr-FR" sz="2000" dirty="0"/>
              <a:t>énumération et description des propriétés</a:t>
            </a:r>
          </a:p>
          <a:p>
            <a:r>
              <a:rPr lang="fr-FR" sz="2000" dirty="0" smtClean="0"/>
              <a:t>définition, assignation et suppression de propriétés</a:t>
            </a:r>
          </a:p>
          <a:p>
            <a:r>
              <a:rPr lang="fr-FR" sz="2000" dirty="0" smtClean="0"/>
              <a:t>invocations de fonctions et de constructeurs</a:t>
            </a:r>
          </a:p>
          <a:p>
            <a:r>
              <a:rPr lang="fr-FR" sz="2000" dirty="0" smtClean="0"/>
              <a:t>assignation et récupération du </a:t>
            </a:r>
            <a:r>
              <a:rPr lang="fr-FR" sz="2000" dirty="0" smtClean="0"/>
              <a:t>prototype</a:t>
            </a:r>
          </a:p>
          <a:p>
            <a:endParaRPr lang="fr-FR" sz="2000" dirty="0"/>
          </a:p>
          <a:p>
            <a:pPr marL="0" indent="0">
              <a:buNone/>
            </a:pPr>
            <a:r>
              <a:rPr lang="fr-FR" sz="2000" dirty="0" smtClean="0"/>
              <a:t>Ce type de capacité s’appelle la </a:t>
            </a:r>
            <a:r>
              <a:rPr lang="fr-FR" sz="2000" b="1" dirty="0" smtClean="0"/>
              <a:t>réflexion</a:t>
            </a:r>
            <a:r>
              <a:rPr lang="fr-FR" sz="2000" dirty="0" smtClean="0"/>
              <a:t>, </a:t>
            </a:r>
            <a:r>
              <a:rPr lang="fr-FR" sz="2000" dirty="0" err="1" smtClean="0"/>
              <a:t>c-à-d</a:t>
            </a:r>
            <a:r>
              <a:rPr lang="fr-FR" sz="2000" dirty="0" smtClean="0"/>
              <a:t>. qu’un programme peut analyser/modifier son fonctionnement interne pendant son exécution.</a:t>
            </a:r>
            <a:endParaRPr lang="fr-FR" sz="2000" dirty="0"/>
          </a:p>
          <a:p>
            <a:endParaRPr lang="fr-FR" sz="2000" dirty="0" smtClean="0"/>
          </a:p>
          <a:p>
            <a:pPr marL="0" indent="0">
              <a:buNone/>
            </a:pPr>
            <a:r>
              <a:rPr lang="fr-FR" sz="2000" dirty="0" smtClean="0"/>
              <a:t>Cette API </a:t>
            </a:r>
            <a:r>
              <a:rPr lang="fr-FR" sz="2000" dirty="0" smtClean="0"/>
              <a:t>présente donc un fort potentiel actuellement sous-exploité, mais il</a:t>
            </a:r>
            <a:r>
              <a:rPr lang="fr-FR" sz="2000" dirty="0" smtClean="0"/>
              <a:t> </a:t>
            </a:r>
            <a:r>
              <a:rPr lang="fr-FR" sz="2000" dirty="0" smtClean="0"/>
              <a:t>n’existe pas de </a:t>
            </a:r>
            <a:r>
              <a:rPr lang="fr-FR" sz="2000" i="1" dirty="0" err="1" smtClean="0"/>
              <a:t>polyfill</a:t>
            </a:r>
            <a:r>
              <a:rPr lang="fr-FR" sz="2000" dirty="0" smtClean="0"/>
              <a:t> </a:t>
            </a:r>
            <a:r>
              <a:rPr lang="fr-FR" sz="2000" dirty="0" smtClean="0"/>
              <a:t>ou d’équivalent </a:t>
            </a:r>
            <a:r>
              <a:rPr lang="fr-FR" sz="2000" dirty="0" smtClean="0"/>
              <a:t>en code </a:t>
            </a:r>
            <a:r>
              <a:rPr lang="fr-FR" sz="2000" dirty="0" smtClean="0"/>
              <a:t>ES5.</a:t>
            </a:r>
            <a:endParaRPr lang="fr-FR" sz="2000" dirty="0" smtClean="0"/>
          </a:p>
          <a:p>
            <a:pPr marL="0" indent="0">
              <a:buNone/>
            </a:pP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111</a:t>
            </a:fld>
            <a:endParaRPr lang="fr-FR" dirty="0"/>
          </a:p>
        </p:txBody>
      </p:sp>
    </p:spTree>
    <p:extLst>
      <p:ext uri="{BB962C8B-B14F-4D97-AF65-F5344CB8AC3E}">
        <p14:creationId xmlns:p14="http://schemas.microsoft.com/office/powerpoint/2010/main" val="187559815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Proxy </a:t>
            </a:r>
            <a:r>
              <a:rPr lang="fr-FR" dirty="0" err="1" smtClean="0"/>
              <a:t>traps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112</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556792"/>
            <a:ext cx="6381750" cy="494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441524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Reflect</a:t>
            </a:r>
            <a:endParaRPr lang="fr-FR" dirty="0"/>
          </a:p>
        </p:txBody>
      </p:sp>
      <p:sp>
        <p:nvSpPr>
          <p:cNvPr id="3" name="Espace réservé du contenu 2"/>
          <p:cNvSpPr>
            <a:spLocks noGrp="1"/>
          </p:cNvSpPr>
          <p:nvPr>
            <p:ph idx="1"/>
          </p:nvPr>
        </p:nvSpPr>
        <p:spPr>
          <a:xfrm>
            <a:off x="457200" y="1600200"/>
            <a:ext cx="8291264" cy="4876800"/>
          </a:xfrm>
        </p:spPr>
        <p:txBody>
          <a:bodyPr/>
          <a:lstStyle/>
          <a:p>
            <a:pPr marL="0" indent="0">
              <a:buNone/>
            </a:pPr>
            <a:r>
              <a:rPr lang="fr-FR" dirty="0" smtClean="0"/>
              <a:t>Les Proxy sont arrivés accompagnés d’une autre API, </a:t>
            </a:r>
            <a:r>
              <a:rPr lang="fr-FR" b="1" dirty="0" err="1" smtClean="0">
                <a:cs typeface="Consolas" panose="020B0609020204030204" pitchFamily="49" charset="0"/>
              </a:rPr>
              <a:t>Reflect</a:t>
            </a:r>
            <a:r>
              <a:rPr lang="fr-FR" b="1" dirty="0" smtClean="0">
                <a:cs typeface="Consolas" panose="020B0609020204030204" pitchFamily="49" charset="0"/>
              </a:rPr>
              <a:t>,</a:t>
            </a:r>
            <a:r>
              <a:rPr lang="fr-FR" dirty="0" smtClean="0"/>
              <a:t> qui traduit cette capacité de </a:t>
            </a:r>
            <a:r>
              <a:rPr lang="fr-FR" dirty="0" smtClean="0"/>
              <a:t>réflexion </a:t>
            </a:r>
            <a:r>
              <a:rPr lang="fr-FR" dirty="0" smtClean="0"/>
              <a:t>du langage.</a:t>
            </a:r>
          </a:p>
          <a:p>
            <a:pPr marL="0" indent="0">
              <a:buNone/>
            </a:pPr>
            <a:r>
              <a:rPr lang="fr-FR" dirty="0" smtClean="0"/>
              <a:t>L’objet </a:t>
            </a:r>
            <a:r>
              <a:rPr lang="fr-FR" dirty="0" err="1" smtClean="0">
                <a:latin typeface="Consolas" panose="020B0609020204030204" pitchFamily="49" charset="0"/>
                <a:cs typeface="Consolas" panose="020B0609020204030204" pitchFamily="49" charset="0"/>
              </a:rPr>
              <a:t>Reflect</a:t>
            </a:r>
            <a:r>
              <a:rPr lang="fr-FR" dirty="0" smtClean="0"/>
              <a:t> contient un ensemble de méthodes reproduisant le comportement par défaut du langage pour les différentes trappes de Proxy.</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113</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302224"/>
            <a:ext cx="649605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036302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Cas d’utilisation des Proxy</a:t>
            </a:r>
            <a:endParaRPr lang="fr-FR" dirty="0"/>
          </a:p>
        </p:txBody>
      </p:sp>
      <p:sp>
        <p:nvSpPr>
          <p:cNvPr id="3" name="Espace réservé du contenu 2"/>
          <p:cNvSpPr>
            <a:spLocks noGrp="1"/>
          </p:cNvSpPr>
          <p:nvPr>
            <p:ph idx="1"/>
          </p:nvPr>
        </p:nvSpPr>
        <p:spPr/>
        <p:txBody>
          <a:bodyPr>
            <a:normAutofit/>
          </a:bodyPr>
          <a:lstStyle/>
          <a:p>
            <a:r>
              <a:rPr lang="fr-FR" sz="2000" dirty="0" err="1" smtClean="0"/>
              <a:t>Defensive</a:t>
            </a:r>
            <a:r>
              <a:rPr lang="fr-FR" sz="2000" dirty="0" smtClean="0"/>
              <a:t> </a:t>
            </a:r>
            <a:r>
              <a:rPr lang="fr-FR" sz="2000" dirty="0" err="1" smtClean="0"/>
              <a:t>objects</a:t>
            </a:r>
            <a:r>
              <a:rPr lang="fr-FR" sz="2000" dirty="0" smtClean="0"/>
              <a:t>: empêcher la mutation directe d’un objet, rejeter une exception lors de l’accès à une propriété non définie…</a:t>
            </a:r>
          </a:p>
          <a:p>
            <a:r>
              <a:rPr lang="fr-FR" sz="2000" dirty="0" err="1" smtClean="0"/>
              <a:t>Watchers</a:t>
            </a:r>
            <a:r>
              <a:rPr lang="fr-FR" sz="2000" dirty="0" smtClean="0"/>
              <a:t>: Pub/</a:t>
            </a:r>
            <a:r>
              <a:rPr lang="fr-FR" sz="2000" dirty="0" err="1" smtClean="0"/>
              <a:t>Sub</a:t>
            </a:r>
            <a:r>
              <a:rPr lang="fr-FR" sz="2000" dirty="0" smtClean="0"/>
              <a:t> sur les mutations d’un objet </a:t>
            </a:r>
            <a:r>
              <a:rPr lang="fr-FR" sz="2000" dirty="0" smtClean="0">
                <a:solidFill>
                  <a:schemeClr val="bg1">
                    <a:lumMod val="65000"/>
                  </a:schemeClr>
                </a:solidFill>
              </a:rPr>
              <a:t>(Vue.js, </a:t>
            </a:r>
            <a:r>
              <a:rPr lang="fr-FR" sz="2000" dirty="0" err="1" smtClean="0">
                <a:solidFill>
                  <a:schemeClr val="bg1">
                    <a:lumMod val="65000"/>
                  </a:schemeClr>
                </a:solidFill>
              </a:rPr>
              <a:t>MobX</a:t>
            </a:r>
            <a:r>
              <a:rPr lang="fr-FR" sz="2000" dirty="0" smtClean="0">
                <a:solidFill>
                  <a:schemeClr val="bg1">
                    <a:lumMod val="65000"/>
                  </a:schemeClr>
                </a:solidFill>
              </a:rPr>
              <a:t>)</a:t>
            </a:r>
          </a:p>
          <a:p>
            <a:r>
              <a:rPr lang="fr-FR" sz="2000" dirty="0"/>
              <a:t>Typage fort: valide le type ou la valeur assignée </a:t>
            </a:r>
            <a:r>
              <a:rPr lang="fr-FR" sz="2000" dirty="0">
                <a:solidFill>
                  <a:schemeClr val="bg1">
                    <a:lumMod val="65000"/>
                  </a:schemeClr>
                </a:solidFill>
              </a:rPr>
              <a:t>(objectmodel.js.org)</a:t>
            </a:r>
          </a:p>
          <a:p>
            <a:r>
              <a:rPr lang="fr-FR" sz="2000" dirty="0" smtClean="0"/>
              <a:t>Cacher des propriétés privées</a:t>
            </a:r>
          </a:p>
          <a:p>
            <a:r>
              <a:rPr lang="fr-FR" sz="2000" dirty="0" err="1" smtClean="0"/>
              <a:t>Mémoïsation</a:t>
            </a:r>
            <a:r>
              <a:rPr lang="fr-FR" sz="2000" dirty="0" smtClean="0"/>
              <a:t> de fonctions</a:t>
            </a:r>
            <a:endParaRPr lang="fr-FR" sz="2000" dirty="0"/>
          </a:p>
          <a:p>
            <a:r>
              <a:rPr lang="fr-FR" sz="2000" dirty="0" smtClean="0"/>
              <a:t>Mesures de performance et </a:t>
            </a:r>
            <a:r>
              <a:rPr lang="fr-FR" sz="2000" dirty="0" err="1" smtClean="0"/>
              <a:t>debug</a:t>
            </a:r>
            <a:endParaRPr lang="fr-FR" sz="2000" dirty="0" smtClean="0"/>
          </a:p>
          <a:p>
            <a:r>
              <a:rPr lang="fr-FR" sz="2000" dirty="0" smtClean="0"/>
              <a:t>…</a:t>
            </a:r>
            <a:endParaRPr lang="fr-FR" sz="2000" dirty="0"/>
          </a:p>
          <a:p>
            <a:endParaRPr lang="fr-FR" sz="2000" dirty="0" smtClean="0"/>
          </a:p>
          <a:p>
            <a:endParaRPr lang="fr-FR" sz="2000" dirty="0" smtClean="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114</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19</a:t>
            </a:r>
            <a:endParaRPr lang="fr-FR" dirty="0"/>
          </a:p>
        </p:txBody>
      </p:sp>
    </p:spTree>
    <p:extLst>
      <p:ext uri="{BB962C8B-B14F-4D97-AF65-F5344CB8AC3E}">
        <p14:creationId xmlns:p14="http://schemas.microsoft.com/office/powerpoint/2010/main" val="389081772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smtClean="0"/>
              <a:t>Prog. fonctionnelle</a:t>
            </a:r>
            <a:endParaRPr lang="fr-FR" cap="none" dirty="0"/>
          </a:p>
        </p:txBody>
      </p:sp>
      <p:sp>
        <p:nvSpPr>
          <p:cNvPr id="3" name="Sous-titre 2"/>
          <p:cNvSpPr>
            <a:spLocks noGrp="1"/>
          </p:cNvSpPr>
          <p:nvPr>
            <p:ph type="subTitle" idx="1"/>
          </p:nvPr>
        </p:nvSpPr>
        <p:spPr/>
        <p:txBody>
          <a:bodyPr/>
          <a:lstStyle/>
          <a:p>
            <a:r>
              <a:rPr lang="fr-FR" dirty="0" smtClean="0"/>
              <a:t>Exos 20 à 22</a:t>
            </a:r>
            <a:endParaRPr lang="fr-FR" dirty="0"/>
          </a:p>
        </p:txBody>
      </p:sp>
      <p:sp>
        <p:nvSpPr>
          <p:cNvPr id="4" name="Espace réservé de la date 3"/>
          <p:cNvSpPr>
            <a:spLocks noGrp="1"/>
          </p:cNvSpPr>
          <p:nvPr>
            <p:ph type="dt" sz="half" idx="10"/>
          </p:nvPr>
        </p:nvSpPr>
        <p:spPr/>
        <p:txBody>
          <a:bodyPr/>
          <a:lstStyle/>
          <a:p>
            <a:fld id="{32D6473C-0675-4746-B455-2ED37702078D}"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115</a:t>
            </a:fld>
            <a:endParaRPr lang="fr-FR" dirty="0"/>
          </a:p>
        </p:txBody>
      </p:sp>
    </p:spTree>
    <p:extLst>
      <p:ext uri="{BB962C8B-B14F-4D97-AF65-F5344CB8AC3E}">
        <p14:creationId xmlns:p14="http://schemas.microsoft.com/office/powerpoint/2010/main" val="232981901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Principes généraux</a:t>
            </a:r>
            <a:endParaRPr lang="fr-FR" dirty="0"/>
          </a:p>
        </p:txBody>
      </p:sp>
      <p:sp>
        <p:nvSpPr>
          <p:cNvPr id="3" name="Espace réservé du contenu 2"/>
          <p:cNvSpPr>
            <a:spLocks noGrp="1"/>
          </p:cNvSpPr>
          <p:nvPr>
            <p:ph idx="1"/>
          </p:nvPr>
        </p:nvSpPr>
        <p:spPr/>
        <p:txBody>
          <a:bodyPr/>
          <a:lstStyle/>
          <a:p>
            <a:r>
              <a:rPr lang="fr-FR" dirty="0" smtClean="0"/>
              <a:t>Décomposer un problème en fonctions atomiques, génériques et composables</a:t>
            </a:r>
          </a:p>
          <a:p>
            <a:r>
              <a:rPr lang="fr-FR" dirty="0" smtClean="0"/>
              <a:t>Privilégier les fonctions </a:t>
            </a:r>
            <a:r>
              <a:rPr lang="fr-FR" b="1" dirty="0" smtClean="0"/>
              <a:t>pures</a:t>
            </a:r>
            <a:r>
              <a:rPr lang="fr-FR" dirty="0" smtClean="0"/>
              <a:t>, c’est-à-dire n’utilisant pas de variables libres et n’ayant pas d’effets de bord</a:t>
            </a:r>
          </a:p>
          <a:p>
            <a:r>
              <a:rPr lang="fr-FR" dirty="0" smtClean="0"/>
              <a:t>Eviter les mutations d’objets de données</a:t>
            </a:r>
          </a:p>
          <a:p>
            <a:endParaRPr lang="fr-FR" dirty="0"/>
          </a:p>
          <a:p>
            <a:pPr marL="0" indent="0">
              <a:buNone/>
            </a:pPr>
            <a:r>
              <a:rPr lang="fr-FR" i="1" u="sng" dirty="0" smtClean="0"/>
              <a:t>Objectifs:</a:t>
            </a:r>
          </a:p>
          <a:p>
            <a:r>
              <a:rPr lang="fr-FR" dirty="0" smtClean="0"/>
              <a:t>avoir un code plus prévisible</a:t>
            </a:r>
          </a:p>
          <a:p>
            <a:r>
              <a:rPr lang="fr-FR" dirty="0" smtClean="0"/>
              <a:t>réduire la charge mentale du développeur</a:t>
            </a:r>
          </a:p>
          <a:p>
            <a:r>
              <a:rPr lang="fr-FR" dirty="0" smtClean="0"/>
              <a:t>réduire le nombre de bugs</a:t>
            </a:r>
          </a:p>
          <a:p>
            <a:r>
              <a:rPr lang="fr-FR" dirty="0" smtClean="0"/>
              <a:t>éliminer plus facilement le code mort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116</a:t>
            </a:fld>
            <a:endParaRPr lang="fr-FR" dirty="0"/>
          </a:p>
        </p:txBody>
      </p:sp>
    </p:spTree>
    <p:extLst>
      <p:ext uri="{BB962C8B-B14F-4D97-AF65-F5344CB8AC3E}">
        <p14:creationId xmlns:p14="http://schemas.microsoft.com/office/powerpoint/2010/main" val="239947618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Patterns d’arguments</a:t>
            </a:r>
            <a:endParaRPr lang="fr-FR" dirty="0"/>
          </a:p>
        </p:txBody>
      </p:sp>
      <p:sp>
        <p:nvSpPr>
          <p:cNvPr id="3" name="Espace réservé du contenu 2"/>
          <p:cNvSpPr>
            <a:spLocks noGrp="1"/>
          </p:cNvSpPr>
          <p:nvPr>
            <p:ph idx="1"/>
          </p:nvPr>
        </p:nvSpPr>
        <p:spPr>
          <a:xfrm>
            <a:off x="457200" y="1412776"/>
            <a:ext cx="8229600" cy="5213176"/>
          </a:xfrm>
        </p:spPr>
        <p:txBody>
          <a:bodyPr>
            <a:normAutofit/>
          </a:bodyPr>
          <a:lstStyle/>
          <a:p>
            <a:r>
              <a:rPr lang="fr-FR" dirty="0" smtClean="0"/>
              <a:t>Objet paramétré</a:t>
            </a:r>
            <a:br>
              <a:rPr lang="fr-FR" dirty="0" smtClean="0"/>
            </a:br>
            <a:r>
              <a:rPr lang="fr-FR" dirty="0" smtClean="0"/>
              <a:t/>
            </a:r>
            <a:br>
              <a:rPr lang="fr-FR" dirty="0" smtClean="0"/>
            </a:br>
            <a:endParaRPr lang="fr-FR" dirty="0" smtClean="0"/>
          </a:p>
          <a:p>
            <a:endParaRPr lang="fr-FR" dirty="0" smtClean="0"/>
          </a:p>
          <a:p>
            <a:pPr marL="0" indent="0">
              <a:buNone/>
            </a:pPr>
            <a:endParaRPr lang="fr-FR" dirty="0" smtClean="0"/>
          </a:p>
          <a:p>
            <a:pPr marL="0" indent="0">
              <a:buNone/>
            </a:pPr>
            <a:endParaRPr lang="fr-FR" dirty="0" smtClean="0"/>
          </a:p>
          <a:p>
            <a:pPr marL="0" indent="0">
              <a:buNone/>
            </a:pPr>
            <a:endParaRPr lang="fr-FR" dirty="0"/>
          </a:p>
          <a:p>
            <a:pPr marL="0" indent="0">
              <a:buNone/>
            </a:pPr>
            <a:r>
              <a:rPr lang="fr-FR" dirty="0" smtClean="0"/>
              <a:t/>
            </a:r>
            <a:br>
              <a:rPr lang="fr-FR" dirty="0" smtClean="0"/>
            </a:br>
            <a:r>
              <a:rPr lang="fr-FR" dirty="0" smtClean="0"/>
              <a:t>Recevoir et retourner un objet est </a:t>
            </a:r>
            <a:r>
              <a:rPr lang="fr-FR" dirty="0"/>
              <a:t>très utile :</a:t>
            </a:r>
          </a:p>
          <a:p>
            <a:pPr lvl="1"/>
            <a:r>
              <a:rPr lang="fr-FR" dirty="0"/>
              <a:t>plus besoin de retenir l’ordre des arguments</a:t>
            </a:r>
          </a:p>
          <a:p>
            <a:pPr lvl="1"/>
            <a:r>
              <a:rPr lang="fr-FR" dirty="0"/>
              <a:t>chaque paramètre peut être facultatif</a:t>
            </a:r>
          </a:p>
          <a:p>
            <a:pPr lvl="1"/>
            <a:r>
              <a:rPr lang="fr-FR" dirty="0"/>
              <a:t>on limite la quantité de variables à passer d’un point à un </a:t>
            </a:r>
            <a:r>
              <a:rPr lang="fr-FR" dirty="0" smtClean="0"/>
              <a:t>autre</a:t>
            </a:r>
          </a:p>
          <a:p>
            <a:pPr lvl="1"/>
            <a:r>
              <a:rPr lang="fr-FR" dirty="0" smtClean="0"/>
              <a:t>permet de retourner plusieurs variables</a:t>
            </a: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117</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488" y="1988840"/>
            <a:ext cx="66770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911064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Patterns d’arguments</a:t>
            </a:r>
            <a:endParaRPr lang="fr-FR" dirty="0"/>
          </a:p>
        </p:txBody>
      </p:sp>
      <p:sp>
        <p:nvSpPr>
          <p:cNvPr id="3" name="Espace réservé du contenu 2"/>
          <p:cNvSpPr>
            <a:spLocks noGrp="1"/>
          </p:cNvSpPr>
          <p:nvPr>
            <p:ph idx="1"/>
          </p:nvPr>
        </p:nvSpPr>
        <p:spPr>
          <a:xfrm>
            <a:off x="457200" y="1412776"/>
            <a:ext cx="8229600" cy="5213176"/>
          </a:xfrm>
        </p:spPr>
        <p:txBody>
          <a:bodyPr>
            <a:normAutofit/>
          </a:bodyPr>
          <a:lstStyle/>
          <a:p>
            <a:r>
              <a:rPr lang="fr-FR" dirty="0" smtClean="0"/>
              <a:t>Arguments et paramètres obligatoires</a:t>
            </a:r>
          </a:p>
          <a:p>
            <a:endParaRPr lang="fr-FR" dirty="0"/>
          </a:p>
          <a:p>
            <a:endParaRPr lang="fr-FR" dirty="0" smtClean="0"/>
          </a:p>
          <a:p>
            <a:endParaRPr lang="fr-FR" dirty="0"/>
          </a:p>
          <a:p>
            <a:endParaRPr lang="fr-FR" dirty="0" smtClean="0"/>
          </a:p>
          <a:p>
            <a:endParaRPr lang="fr-FR" dirty="0"/>
          </a:p>
          <a:p>
            <a:r>
              <a:rPr lang="fr-FR" dirty="0" smtClean="0"/>
              <a:t>Arguments calculés </a:t>
            </a:r>
            <a:r>
              <a:rPr lang="fr-FR" dirty="0" err="1" smtClean="0"/>
              <a:t>surchargeables</a:t>
            </a:r>
            <a:endParaRPr lang="fr-FR" dirty="0" smtClean="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118</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8" y="1988840"/>
            <a:ext cx="8734425"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4663650"/>
            <a:ext cx="4676775" cy="170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066567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Patterns d’arguments</a:t>
            </a:r>
            <a:endParaRPr lang="fr-FR" dirty="0"/>
          </a:p>
        </p:txBody>
      </p:sp>
      <p:sp>
        <p:nvSpPr>
          <p:cNvPr id="3" name="Espace réservé du contenu 2"/>
          <p:cNvSpPr>
            <a:spLocks noGrp="1"/>
          </p:cNvSpPr>
          <p:nvPr>
            <p:ph idx="1"/>
          </p:nvPr>
        </p:nvSpPr>
        <p:spPr/>
        <p:txBody>
          <a:bodyPr/>
          <a:lstStyle/>
          <a:p>
            <a:r>
              <a:rPr lang="fr-FR" dirty="0" err="1" smtClean="0"/>
              <a:t>Destructuring</a:t>
            </a:r>
            <a:r>
              <a:rPr lang="fr-FR" dirty="0" smtClean="0"/>
              <a:t> sur </a:t>
            </a:r>
            <a:r>
              <a:rPr lang="fr-FR" dirty="0" err="1" smtClean="0"/>
              <a:t>Array</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119</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492896"/>
            <a:ext cx="286702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4653136"/>
            <a:ext cx="3705225"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2454796"/>
            <a:ext cx="353377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92" y="4653136"/>
            <a:ext cx="4474096" cy="1039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73950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Versions d’</a:t>
            </a:r>
            <a:r>
              <a:rPr lang="fr-FR" dirty="0" err="1" smtClean="0"/>
              <a:t>ECMAScript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a:t>
            </a:fld>
            <a:endParaRPr lang="fr-FR"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84783"/>
            <a:ext cx="8964488" cy="2403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Espace réservé du contenu 2"/>
          <p:cNvSpPr>
            <a:spLocks noGrp="1"/>
          </p:cNvSpPr>
          <p:nvPr>
            <p:ph idx="1"/>
          </p:nvPr>
        </p:nvSpPr>
        <p:spPr>
          <a:xfrm>
            <a:off x="457200" y="4365104"/>
            <a:ext cx="8229600" cy="2111896"/>
          </a:xfrm>
        </p:spPr>
        <p:txBody>
          <a:bodyPr>
            <a:normAutofit/>
          </a:bodyPr>
          <a:lstStyle/>
          <a:p>
            <a:pPr marL="0" indent="0">
              <a:spcBef>
                <a:spcPts val="1800"/>
              </a:spcBef>
              <a:buNone/>
            </a:pPr>
            <a:r>
              <a:rPr lang="en-US" dirty="0" smtClean="0"/>
              <a:t>Un </a:t>
            </a:r>
            <a:r>
              <a:rPr lang="en-US" dirty="0" err="1" smtClean="0"/>
              <a:t>délai</a:t>
            </a:r>
            <a:r>
              <a:rPr lang="en-US" dirty="0" smtClean="0"/>
              <a:t> long entre draft initial et release </a:t>
            </a:r>
            <a:r>
              <a:rPr lang="en-US" dirty="0" err="1" smtClean="0"/>
              <a:t>implique</a:t>
            </a:r>
            <a:r>
              <a:rPr lang="en-US" dirty="0" smtClean="0"/>
              <a:t> beaucoup </a:t>
            </a:r>
            <a:r>
              <a:rPr lang="en-US" dirty="0" err="1" smtClean="0"/>
              <a:t>d’implémentations</a:t>
            </a:r>
            <a:r>
              <a:rPr lang="en-US" dirty="0" smtClean="0"/>
              <a:t> </a:t>
            </a:r>
            <a:r>
              <a:rPr lang="en-US" dirty="0" err="1" smtClean="0"/>
              <a:t>spécifiques</a:t>
            </a:r>
            <a:r>
              <a:rPr lang="en-US" dirty="0" smtClean="0"/>
              <a:t> par </a:t>
            </a:r>
            <a:r>
              <a:rPr lang="en-US" dirty="0" err="1" smtClean="0"/>
              <a:t>navigateur</a:t>
            </a:r>
            <a:endParaRPr lang="en-US" dirty="0" smtClean="0"/>
          </a:p>
          <a:p>
            <a:pPr marL="0" indent="0">
              <a:spcBef>
                <a:spcPts val="1800"/>
              </a:spcBef>
              <a:buNone/>
            </a:pPr>
            <a:r>
              <a:rPr lang="en-US" dirty="0" smtClean="0"/>
              <a:t>Le TC39 a </a:t>
            </a:r>
            <a:r>
              <a:rPr lang="en-US" dirty="0" err="1" smtClean="0"/>
              <a:t>donc</a:t>
            </a:r>
            <a:r>
              <a:rPr lang="en-US" dirty="0" smtClean="0"/>
              <a:t> </a:t>
            </a:r>
            <a:r>
              <a:rPr lang="en-US" dirty="0" err="1" smtClean="0"/>
              <a:t>décidé</a:t>
            </a:r>
            <a:r>
              <a:rPr lang="en-US" dirty="0" smtClean="0"/>
              <a:t> de passer à un </a:t>
            </a:r>
            <a:r>
              <a:rPr lang="en-US" dirty="0" err="1" smtClean="0"/>
              <a:t>rythme</a:t>
            </a:r>
            <a:r>
              <a:rPr lang="en-US" dirty="0" smtClean="0"/>
              <a:t> de release </a:t>
            </a:r>
            <a:r>
              <a:rPr lang="en-US" dirty="0" err="1" smtClean="0"/>
              <a:t>annuel</a:t>
            </a:r>
            <a:r>
              <a:rPr lang="en-US" dirty="0" smtClean="0"/>
              <a:t> à </a:t>
            </a:r>
            <a:r>
              <a:rPr lang="en-US" dirty="0" err="1" smtClean="0"/>
              <a:t>partir</a:t>
            </a:r>
            <a:r>
              <a:rPr lang="en-US" dirty="0" smtClean="0"/>
              <a:t> de ES6, </a:t>
            </a:r>
            <a:r>
              <a:rPr lang="en-US" dirty="0" err="1" smtClean="0"/>
              <a:t>renommé</a:t>
            </a:r>
            <a:r>
              <a:rPr lang="en-US" dirty="0" smtClean="0"/>
              <a:t> </a:t>
            </a:r>
            <a:r>
              <a:rPr lang="en-US" b="1" dirty="0" smtClean="0"/>
              <a:t>ES2015</a:t>
            </a:r>
            <a:endParaRPr lang="fr-FR" b="1" dirty="0" smtClean="0"/>
          </a:p>
        </p:txBody>
      </p:sp>
    </p:spTree>
    <p:extLst>
      <p:ext uri="{BB962C8B-B14F-4D97-AF65-F5344CB8AC3E}">
        <p14:creationId xmlns:p14="http://schemas.microsoft.com/office/powerpoint/2010/main" val="3352750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120</a:t>
            </a:fld>
            <a:endParaRPr lang="fr-FR" dirty="0"/>
          </a:p>
        </p:txBody>
      </p:sp>
      <p:sp>
        <p:nvSpPr>
          <p:cNvPr id="10" name="Titre 9"/>
          <p:cNvSpPr>
            <a:spLocks noGrp="1"/>
          </p:cNvSpPr>
          <p:nvPr>
            <p:ph type="title"/>
          </p:nvPr>
        </p:nvSpPr>
        <p:spPr/>
        <p:txBody>
          <a:bodyPr/>
          <a:lstStyle/>
          <a:p>
            <a:r>
              <a:rPr lang="fr-FR" dirty="0" err="1" smtClean="0"/>
              <a:t>Récursion</a:t>
            </a:r>
            <a:endParaRPr lang="fr-FR" dirty="0"/>
          </a:p>
        </p:txBody>
      </p:sp>
      <p:sp>
        <p:nvSpPr>
          <p:cNvPr id="11" name="Espace réservé du contenu 2"/>
          <p:cNvSpPr>
            <a:spLocks noGrp="1"/>
          </p:cNvSpPr>
          <p:nvPr>
            <p:ph idx="1"/>
          </p:nvPr>
        </p:nvSpPr>
        <p:spPr>
          <a:xfrm>
            <a:off x="457200" y="1628800"/>
            <a:ext cx="8219256" cy="3456384"/>
          </a:xfrm>
        </p:spPr>
        <p:txBody>
          <a:bodyPr/>
          <a:lstStyle/>
          <a:p>
            <a:pPr marL="0" indent="0">
              <a:buNone/>
            </a:pPr>
            <a:r>
              <a:rPr lang="fr-FR" dirty="0" smtClean="0"/>
              <a:t>Une fonction récursive s’invoque elle-même avec d’autres arguments, jusqu’à atteindre une condition d’arrêt</a:t>
            </a:r>
          </a:p>
          <a:p>
            <a:pPr marL="0" indent="0">
              <a:buNone/>
            </a:pPr>
            <a:endParaRPr lang="fr-FR" dirty="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a:p>
            <a:pPr marL="0" indent="0">
              <a:buNone/>
            </a:pPr>
            <a:endParaRPr lang="fr-FR" dirty="0" smtClean="0"/>
          </a:p>
        </p:txBody>
      </p:sp>
      <p:sp>
        <p:nvSpPr>
          <p:cNvPr id="12" name="ZoneTexte 11"/>
          <p:cNvSpPr txBox="1"/>
          <p:nvPr/>
        </p:nvSpPr>
        <p:spPr>
          <a:xfrm>
            <a:off x="1086759" y="5445224"/>
            <a:ext cx="7128792"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smtClean="0"/>
              <a:t>Un pattern utile mais peu lisible et avec un risque de boucle infinie.</a:t>
            </a:r>
            <a:r>
              <a:rPr lang="fr-FR" dirty="0"/>
              <a:t/>
            </a:r>
            <a:br>
              <a:rPr lang="fr-FR" dirty="0"/>
            </a:br>
            <a:r>
              <a:rPr lang="fr-FR" b="1" u="sng" dirty="0" smtClean="0"/>
              <a:t>Recommandé:</a:t>
            </a:r>
            <a:r>
              <a:rPr lang="fr-FR" b="1" dirty="0" smtClean="0"/>
              <a:t> </a:t>
            </a:r>
            <a:r>
              <a:rPr lang="fr-FR" dirty="0" smtClean="0"/>
              <a:t>à utiliser pour des fonctions minimalistes, en explicitant avec des commentaires leur caractère récursif.</a:t>
            </a:r>
            <a:endParaRPr lang="fr-FR" dirty="0"/>
          </a:p>
        </p:txBody>
      </p:sp>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814638"/>
            <a:ext cx="705802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51878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API chaînables</a:t>
            </a:r>
            <a:endParaRPr lang="fr-FR" dirty="0"/>
          </a:p>
        </p:txBody>
      </p:sp>
      <p:sp>
        <p:nvSpPr>
          <p:cNvPr id="3" name="Espace réservé du contenu 2"/>
          <p:cNvSpPr>
            <a:spLocks noGrp="1"/>
          </p:cNvSpPr>
          <p:nvPr>
            <p:ph idx="1"/>
          </p:nvPr>
        </p:nvSpPr>
        <p:spPr>
          <a:xfrm>
            <a:off x="457200" y="1600200"/>
            <a:ext cx="8229600" cy="5069160"/>
          </a:xfrm>
        </p:spPr>
        <p:txBody>
          <a:bodyPr>
            <a:normAutofit/>
          </a:bodyPr>
          <a:lstStyle/>
          <a:p>
            <a:pPr marL="0" indent="0">
              <a:buNone/>
            </a:pPr>
            <a:r>
              <a:rPr lang="fr-FR" dirty="0" smtClean="0"/>
              <a:t>Une méthode chaînable retourne son propre contexte </a:t>
            </a:r>
            <a:r>
              <a:rPr lang="fr-FR" dirty="0"/>
              <a:t>d’exécution (</a:t>
            </a:r>
            <a:r>
              <a:rPr lang="fr-FR" dirty="0">
                <a:latin typeface="Consolas" panose="020B0609020204030204" pitchFamily="49" charset="0"/>
                <a:cs typeface="Consolas" panose="020B0609020204030204" pitchFamily="49" charset="0"/>
              </a:rPr>
              <a:t>return </a:t>
            </a:r>
            <a:r>
              <a:rPr lang="fr-FR" dirty="0" err="1">
                <a:latin typeface="Consolas" panose="020B0609020204030204" pitchFamily="49" charset="0"/>
                <a:cs typeface="Consolas" panose="020B0609020204030204" pitchFamily="49" charset="0"/>
              </a:rPr>
              <a:t>this</a:t>
            </a:r>
            <a:r>
              <a:rPr lang="fr-FR" dirty="0" smtClean="0"/>
              <a:t>) ou un objet du même type.</a:t>
            </a:r>
            <a:br>
              <a:rPr lang="fr-FR" dirty="0" smtClean="0"/>
            </a:br>
            <a:r>
              <a:rPr lang="fr-FR" sz="2000" i="1" dirty="0" smtClean="0">
                <a:solidFill>
                  <a:schemeClr val="bg1">
                    <a:lumMod val="50000"/>
                  </a:schemeClr>
                </a:solidFill>
              </a:rPr>
              <a:t>exemple: </a:t>
            </a:r>
            <a:r>
              <a:rPr lang="fr-FR" sz="2000" i="1" dirty="0" err="1" smtClean="0">
                <a:solidFill>
                  <a:schemeClr val="bg1">
                    <a:lumMod val="50000"/>
                  </a:schemeClr>
                </a:solidFill>
                <a:latin typeface="Consolas" panose="020B0609020204030204" pitchFamily="49" charset="0"/>
                <a:cs typeface="Consolas" panose="020B0609020204030204" pitchFamily="49" charset="0"/>
              </a:rPr>
              <a:t>map</a:t>
            </a:r>
            <a:r>
              <a:rPr lang="fr-FR" sz="2000" i="1" dirty="0" smtClean="0">
                <a:solidFill>
                  <a:schemeClr val="bg1">
                    <a:lumMod val="50000"/>
                  </a:schemeClr>
                </a:solidFill>
              </a:rPr>
              <a:t> et </a:t>
            </a:r>
            <a:r>
              <a:rPr lang="fr-FR" sz="2000" i="1" dirty="0" err="1" smtClean="0">
                <a:solidFill>
                  <a:schemeClr val="bg1">
                    <a:lumMod val="50000"/>
                  </a:schemeClr>
                </a:solidFill>
                <a:latin typeface="Consolas" panose="020B0609020204030204" pitchFamily="49" charset="0"/>
                <a:cs typeface="Consolas" panose="020B0609020204030204" pitchFamily="49" charset="0"/>
              </a:rPr>
              <a:t>filter</a:t>
            </a:r>
            <a:r>
              <a:rPr lang="fr-FR" sz="2000" i="1" dirty="0" smtClean="0">
                <a:solidFill>
                  <a:schemeClr val="bg1">
                    <a:lumMod val="50000"/>
                  </a:schemeClr>
                </a:solidFill>
              </a:rPr>
              <a:t> de </a:t>
            </a:r>
            <a:r>
              <a:rPr lang="fr-FR" sz="2000" i="1" dirty="0" err="1" smtClean="0">
                <a:solidFill>
                  <a:schemeClr val="bg1">
                    <a:lumMod val="50000"/>
                  </a:schemeClr>
                </a:solidFill>
                <a:latin typeface="Consolas" panose="020B0609020204030204" pitchFamily="49" charset="0"/>
                <a:cs typeface="Consolas" panose="020B0609020204030204" pitchFamily="49" charset="0"/>
              </a:rPr>
              <a:t>Array.prototype</a:t>
            </a:r>
            <a:r>
              <a:rPr lang="fr-FR" dirty="0" smtClean="0">
                <a:latin typeface="Consolas" panose="020B0609020204030204" pitchFamily="49" charset="0"/>
                <a:cs typeface="Consolas" panose="020B0609020204030204" pitchFamily="49" charset="0"/>
              </a:rPr>
              <a:t/>
            </a:r>
            <a:br>
              <a:rPr lang="fr-FR" dirty="0" smtClean="0">
                <a:latin typeface="Consolas" panose="020B0609020204030204" pitchFamily="49" charset="0"/>
                <a:cs typeface="Consolas" panose="020B0609020204030204" pitchFamily="49" charset="0"/>
              </a:rPr>
            </a:br>
            <a:endParaRPr lang="fr-FR" dirty="0" smtClean="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endParaRPr lang="fr-FR" dirty="0" smtClean="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endParaRPr lang="fr-FR" dirty="0" smtClean="0">
              <a:latin typeface="Consolas" panose="020B0609020204030204" pitchFamily="49" charset="0"/>
              <a:cs typeface="Consolas" panose="020B0609020204030204" pitchFamily="49" charset="0"/>
            </a:endParaRPr>
          </a:p>
          <a:p>
            <a:pPr marL="0" indent="0">
              <a:buNone/>
            </a:pPr>
            <a:endParaRPr lang="fr-FR" dirty="0">
              <a:latin typeface="Consolas" panose="020B0609020204030204" pitchFamily="49" charset="0"/>
              <a:cs typeface="Consolas" panose="020B0609020204030204" pitchFamily="49" charset="0"/>
            </a:endParaRPr>
          </a:p>
          <a:p>
            <a:pPr marL="0" indent="0">
              <a:buNone/>
            </a:pPr>
            <a:r>
              <a:rPr lang="fr-FR" sz="2000" dirty="0" smtClean="0"/>
              <a:t>Les API chaînables apportent un confort à l’utilisation en réduisant des séquences d’instructions fonctionnelles à une seule expression. </a:t>
            </a:r>
            <a:br>
              <a:rPr lang="fr-FR" sz="2000" dirty="0" smtClean="0"/>
            </a:br>
            <a:r>
              <a:rPr lang="fr-FR" sz="2000" dirty="0" smtClean="0"/>
              <a:t>Elles ont fait le succès de </a:t>
            </a:r>
            <a:r>
              <a:rPr lang="fr-FR" sz="2000" dirty="0" err="1" smtClean="0"/>
              <a:t>libs</a:t>
            </a:r>
            <a:r>
              <a:rPr lang="fr-FR" sz="2000" dirty="0" smtClean="0"/>
              <a:t> JavaScript très connues telles que jQuery ou </a:t>
            </a:r>
            <a:r>
              <a:rPr lang="fr-FR" sz="2000" dirty="0" err="1" smtClean="0"/>
              <a:t>lodash</a:t>
            </a:r>
            <a:r>
              <a:rPr lang="fr-FR" sz="2000" dirty="0" smtClean="0"/>
              <a:t>.</a:t>
            </a: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121</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3068960"/>
            <a:ext cx="4572000"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20</a:t>
            </a:r>
            <a:endParaRPr lang="fr-FR" dirty="0"/>
          </a:p>
        </p:txBody>
      </p:sp>
    </p:spTree>
    <p:extLst>
      <p:ext uri="{BB962C8B-B14F-4D97-AF65-F5344CB8AC3E}">
        <p14:creationId xmlns:p14="http://schemas.microsoft.com/office/powerpoint/2010/main" val="34396634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Composition de fonctions</a:t>
            </a:r>
            <a:endParaRPr lang="fr-FR" dirty="0"/>
          </a:p>
        </p:txBody>
      </p:sp>
      <p:sp>
        <p:nvSpPr>
          <p:cNvPr id="3" name="Espace réservé du contenu 2"/>
          <p:cNvSpPr>
            <a:spLocks noGrp="1"/>
          </p:cNvSpPr>
          <p:nvPr>
            <p:ph idx="1"/>
          </p:nvPr>
        </p:nvSpPr>
        <p:spPr>
          <a:xfrm>
            <a:off x="457200" y="1600200"/>
            <a:ext cx="8229600" cy="4997152"/>
          </a:xfrm>
        </p:spPr>
        <p:txBody>
          <a:bodyPr>
            <a:normAutofit/>
          </a:bodyPr>
          <a:lstStyle/>
          <a:p>
            <a:pPr marL="0" indent="0">
              <a:buNone/>
            </a:pPr>
            <a:r>
              <a:rPr lang="fr-FR" dirty="0" smtClean="0"/>
              <a:t>Créer une fonction en chaînant plusieurs autres</a:t>
            </a:r>
          </a:p>
          <a:p>
            <a:pPr marL="0" indent="0" algn="ctr">
              <a:buNone/>
            </a:pPr>
            <a:r>
              <a:rPr lang="fr-FR" dirty="0" smtClean="0">
                <a:latin typeface="Consolas" panose="020B0609020204030204" pitchFamily="49" charset="0"/>
                <a:cs typeface="Consolas" panose="020B0609020204030204" pitchFamily="49" charset="0"/>
              </a:rPr>
              <a:t>compose(</a:t>
            </a:r>
            <a:r>
              <a:rPr lang="fr-FR" dirty="0" err="1" smtClean="0">
                <a:latin typeface="Consolas" panose="020B0609020204030204" pitchFamily="49" charset="0"/>
                <a:cs typeface="Consolas" panose="020B0609020204030204" pitchFamily="49" charset="0"/>
              </a:rPr>
              <a:t>f,g,h</a:t>
            </a:r>
            <a:r>
              <a:rPr lang="fr-FR" dirty="0" smtClean="0">
                <a:latin typeface="Consolas" panose="020B0609020204030204" pitchFamily="49" charset="0"/>
                <a:cs typeface="Consolas" panose="020B0609020204030204" pitchFamily="49" charset="0"/>
              </a:rPr>
              <a:t>)(x) </a:t>
            </a:r>
            <a:r>
              <a:rPr lang="fr-FR" dirty="0" smtClean="0">
                <a:latin typeface="Consolas" panose="020B0609020204030204" pitchFamily="49" charset="0"/>
                <a:cs typeface="Consolas" panose="020B0609020204030204" pitchFamily="49" charset="0"/>
                <a:sym typeface="Wingdings" panose="05000000000000000000" pitchFamily="2" charset="2"/>
              </a:rPr>
              <a:t> h(g(f(x)))</a:t>
            </a:r>
          </a:p>
          <a:p>
            <a:pPr marL="0" indent="0" algn="ctr">
              <a:buNone/>
            </a:pPr>
            <a:endParaRPr lang="fr-FR" dirty="0" smtClean="0">
              <a:latin typeface="Consolas" panose="020B0609020204030204" pitchFamily="49" charset="0"/>
              <a:cs typeface="Consolas" panose="020B0609020204030204" pitchFamily="49" charset="0"/>
              <a:sym typeface="Wingdings" panose="05000000000000000000" pitchFamily="2" charset="2"/>
            </a:endParaRPr>
          </a:p>
          <a:p>
            <a:pPr marL="0" indent="0">
              <a:buNone/>
            </a:pPr>
            <a:r>
              <a:rPr lang="fr-FR" dirty="0" smtClean="0">
                <a:cs typeface="Consolas" panose="020B0609020204030204" pitchFamily="49" charset="0"/>
                <a:sym typeface="Wingdings" panose="05000000000000000000" pitchFamily="2" charset="2"/>
              </a:rPr>
              <a:t>La composition de fonctions peut être une solution pertinente dans les situations où :</a:t>
            </a:r>
          </a:p>
          <a:p>
            <a:r>
              <a:rPr lang="fr-FR" sz="2000" dirty="0" smtClean="0">
                <a:cs typeface="Consolas" panose="020B0609020204030204" pitchFamily="49" charset="0"/>
                <a:sym typeface="Wingdings" panose="05000000000000000000" pitchFamily="2" charset="2"/>
              </a:rPr>
              <a:t>le développeur est tenté de copier-coller du code</a:t>
            </a:r>
          </a:p>
          <a:p>
            <a:r>
              <a:rPr lang="fr-FR" sz="2000" dirty="0" smtClean="0">
                <a:cs typeface="Consolas" panose="020B0609020204030204" pitchFamily="49" charset="0"/>
                <a:sym typeface="Wingdings" panose="05000000000000000000" pitchFamily="2" charset="2"/>
              </a:rPr>
              <a:t>une fonction est trop longue ou avec trop de paramètres</a:t>
            </a:r>
          </a:p>
          <a:p>
            <a:r>
              <a:rPr lang="fr-FR" sz="2000" dirty="0" smtClean="0">
                <a:cs typeface="Consolas" panose="020B0609020204030204" pitchFamily="49" charset="0"/>
                <a:sym typeface="Wingdings" panose="05000000000000000000" pitchFamily="2" charset="2"/>
              </a:rPr>
              <a:t>une variable est utilisée une seule fois pour un calcul </a:t>
            </a:r>
            <a:r>
              <a:rPr lang="fr-FR" sz="2000" dirty="0" smtClean="0">
                <a:cs typeface="Consolas" panose="020B0609020204030204" pitchFamily="49" charset="0"/>
                <a:sym typeface="Wingdings" panose="05000000000000000000" pitchFamily="2" charset="2"/>
              </a:rPr>
              <a:t>intermédiaire</a:t>
            </a:r>
            <a:r>
              <a:rPr lang="fr-FR" sz="2000" dirty="0" smtClean="0">
                <a:cs typeface="Consolas" panose="020B0609020204030204" pitchFamily="49" charset="0"/>
                <a:sym typeface="Wingdings" panose="05000000000000000000" pitchFamily="2" charset="2"/>
              </a:rPr>
              <a:t/>
            </a:r>
            <a:br>
              <a:rPr lang="fr-FR" sz="2000" dirty="0" smtClean="0">
                <a:cs typeface="Consolas" panose="020B0609020204030204" pitchFamily="49" charset="0"/>
                <a:sym typeface="Wingdings" panose="05000000000000000000" pitchFamily="2" charset="2"/>
              </a:rPr>
            </a:br>
            <a:endParaRPr lang="fr-FR" sz="2000" dirty="0">
              <a:cs typeface="Consolas" panose="020B0609020204030204" pitchFamily="49" charset="0"/>
              <a:sym typeface="Wingdings" panose="05000000000000000000" pitchFamily="2" charset="2"/>
            </a:endParaRPr>
          </a:p>
          <a:p>
            <a:pPr marL="0" indent="0">
              <a:buNone/>
            </a:pPr>
            <a:r>
              <a:rPr lang="fr-FR" sz="2000" dirty="0" smtClean="0">
                <a:cs typeface="Consolas" panose="020B0609020204030204" pitchFamily="49" charset="0"/>
                <a:sym typeface="Wingdings" panose="05000000000000000000" pitchFamily="2" charset="2"/>
              </a:rPr>
              <a:t>Comparée aux API chaînables, la composition de fonctions évite de surcharger les objets en propriétés avec de la composition d’objets ou de la délégation par prototype.</a:t>
            </a:r>
            <a:endParaRPr lang="fr-FR" sz="2000" dirty="0">
              <a:cs typeface="Consolas" panose="020B0609020204030204" pitchFamily="49" charset="0"/>
              <a:sym typeface="Wingdings" panose="05000000000000000000" pitchFamily="2" charset="2"/>
            </a:endParaRPr>
          </a:p>
          <a:p>
            <a:pPr>
              <a:buFontTx/>
              <a:buChar char="-"/>
            </a:pPr>
            <a:endParaRPr lang="fr-FR" sz="2000" dirty="0" smtClean="0">
              <a:cs typeface="Consolas" panose="020B0609020204030204" pitchFamily="49" charset="0"/>
              <a:sym typeface="Wingdings" panose="05000000000000000000" pitchFamily="2" charset="2"/>
            </a:endParaRP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122</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21</a:t>
            </a:r>
            <a:endParaRPr lang="fr-FR" dirty="0"/>
          </a:p>
        </p:txBody>
      </p:sp>
    </p:spTree>
    <p:extLst>
      <p:ext uri="{BB962C8B-B14F-4D97-AF65-F5344CB8AC3E}">
        <p14:creationId xmlns:p14="http://schemas.microsoft.com/office/powerpoint/2010/main" val="37815773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Curryfication</a:t>
            </a:r>
            <a:r>
              <a:rPr lang="fr-FR" dirty="0" smtClean="0"/>
              <a:t> (</a:t>
            </a:r>
            <a:r>
              <a:rPr lang="fr-FR" dirty="0" err="1" smtClean="0"/>
              <a:t>Currying</a:t>
            </a:r>
            <a:r>
              <a:rPr lang="fr-FR" dirty="0" smtClean="0"/>
              <a:t>)</a:t>
            </a:r>
            <a:endParaRPr lang="fr-FR" dirty="0"/>
          </a:p>
        </p:txBody>
      </p:sp>
      <p:sp>
        <p:nvSpPr>
          <p:cNvPr id="3" name="Espace réservé du contenu 2"/>
          <p:cNvSpPr>
            <a:spLocks noGrp="1"/>
          </p:cNvSpPr>
          <p:nvPr>
            <p:ph idx="1"/>
          </p:nvPr>
        </p:nvSpPr>
        <p:spPr/>
        <p:txBody>
          <a:bodyPr/>
          <a:lstStyle/>
          <a:p>
            <a:pPr marL="0" indent="0">
              <a:buNone/>
            </a:pPr>
            <a:r>
              <a:rPr lang="fr-FR" sz="2000" i="1" dirty="0" smtClean="0">
                <a:solidFill>
                  <a:schemeClr val="bg1">
                    <a:lumMod val="65000"/>
                  </a:schemeClr>
                </a:solidFill>
              </a:rPr>
              <a:t>Tire son nom de </a:t>
            </a:r>
            <a:r>
              <a:rPr lang="fr-FR" sz="2000" i="1" dirty="0" err="1" smtClean="0">
                <a:solidFill>
                  <a:schemeClr val="bg1">
                    <a:lumMod val="65000"/>
                  </a:schemeClr>
                </a:solidFill>
              </a:rPr>
              <a:t>Haskell</a:t>
            </a:r>
            <a:r>
              <a:rPr lang="fr-FR" sz="2000" i="1" dirty="0" smtClean="0">
                <a:solidFill>
                  <a:schemeClr val="bg1">
                    <a:lumMod val="65000"/>
                  </a:schemeClr>
                </a:solidFill>
              </a:rPr>
              <a:t> Curry, un mathématicien qui a posé les bases de la programmation fonctionnelle.</a:t>
            </a:r>
            <a:br>
              <a:rPr lang="fr-FR" sz="2000" i="1" dirty="0" smtClean="0">
                <a:solidFill>
                  <a:schemeClr val="bg1">
                    <a:lumMod val="65000"/>
                  </a:schemeClr>
                </a:solidFill>
              </a:rPr>
            </a:br>
            <a:endParaRPr lang="fr-FR" sz="2000" i="1" dirty="0" smtClean="0">
              <a:solidFill>
                <a:schemeClr val="bg1">
                  <a:lumMod val="65000"/>
                </a:schemeClr>
              </a:solidFill>
            </a:endParaRPr>
          </a:p>
          <a:p>
            <a:pPr marL="0" indent="0">
              <a:buNone/>
            </a:pPr>
            <a:r>
              <a:rPr lang="fr-FR" sz="2000" dirty="0" smtClean="0"/>
              <a:t>La </a:t>
            </a:r>
            <a:r>
              <a:rPr lang="fr-FR" sz="2000" b="1" dirty="0" err="1" smtClean="0"/>
              <a:t>curryfication</a:t>
            </a:r>
            <a:r>
              <a:rPr lang="fr-FR" sz="2000" dirty="0" smtClean="0"/>
              <a:t> consiste à </a:t>
            </a:r>
            <a:r>
              <a:rPr lang="fr-FR" sz="2000" dirty="0" smtClean="0"/>
              <a:t>transformer une </a:t>
            </a:r>
            <a:r>
              <a:rPr lang="fr-FR" sz="2000" dirty="0" smtClean="0"/>
              <a:t>fonction prenant plusieurs arguments en une </a:t>
            </a:r>
            <a:r>
              <a:rPr lang="fr-FR" sz="2000" dirty="0" smtClean="0"/>
              <a:t>fonction à un argument qui retourne une fonction sur le reste des arguments:</a:t>
            </a:r>
            <a:endParaRPr lang="fr-FR" sz="2000" dirty="0" smtClean="0"/>
          </a:p>
          <a:p>
            <a:pPr marL="0" indent="0" algn="ctr">
              <a:buNone/>
            </a:pPr>
            <a:r>
              <a:rPr lang="fr-FR" dirty="0" smtClean="0">
                <a:latin typeface="Consolas" panose="020B0609020204030204" pitchFamily="49" charset="0"/>
                <a:cs typeface="Consolas" panose="020B0609020204030204" pitchFamily="49" charset="0"/>
              </a:rPr>
              <a:t>f(</a:t>
            </a:r>
            <a:r>
              <a:rPr lang="fr-FR" dirty="0" err="1" smtClean="0">
                <a:latin typeface="Consolas" panose="020B0609020204030204" pitchFamily="49" charset="0"/>
                <a:cs typeface="Consolas" panose="020B0609020204030204" pitchFamily="49" charset="0"/>
              </a:rPr>
              <a:t>a,b,c</a:t>
            </a:r>
            <a:r>
              <a:rPr lang="fr-FR" dirty="0" smtClean="0">
                <a:latin typeface="Consolas" panose="020B0609020204030204" pitchFamily="49" charset="0"/>
                <a:cs typeface="Consolas" panose="020B0609020204030204" pitchFamily="49" charset="0"/>
              </a:rPr>
              <a:t>) </a:t>
            </a:r>
            <a:r>
              <a:rPr lang="fr-FR" dirty="0" smtClean="0">
                <a:latin typeface="Consolas" panose="020B0609020204030204" pitchFamily="49" charset="0"/>
                <a:cs typeface="Consolas" panose="020B0609020204030204" pitchFamily="49" charset="0"/>
                <a:sym typeface="Wingdings" panose="05000000000000000000" pitchFamily="2" charset="2"/>
              </a:rPr>
              <a:t> curry(f)(a)(b)(c)</a:t>
            </a:r>
          </a:p>
          <a:p>
            <a:pPr marL="0" indent="0">
              <a:buNone/>
            </a:pPr>
            <a:endParaRPr lang="fr-FR" dirty="0" smtClean="0"/>
          </a:p>
          <a:p>
            <a:pPr marL="0" indent="0">
              <a:buNone/>
            </a:pPr>
            <a:endParaRPr lang="fr-FR" dirty="0"/>
          </a:p>
          <a:p>
            <a:pPr marL="0" indent="0">
              <a:buNone/>
            </a:pPr>
            <a:endParaRPr lang="fr-FR" dirty="0" smtClean="0"/>
          </a:p>
          <a:p>
            <a:pPr marL="0" indent="0">
              <a:buNone/>
            </a:pPr>
            <a:r>
              <a:rPr lang="fr-FR" sz="1800" dirty="0" smtClean="0"/>
              <a:t>Une définition plus souple autorise à passer un nombre quelconque d’</a:t>
            </a:r>
            <a:r>
              <a:rPr lang="fr-FR" sz="1800" dirty="0" err="1" smtClean="0"/>
              <a:t>args</a:t>
            </a:r>
            <a:r>
              <a:rPr lang="fr-FR" sz="1800" dirty="0" smtClean="0"/>
              <a:t>:</a:t>
            </a:r>
            <a:br>
              <a:rPr lang="fr-FR" sz="1800" dirty="0" smtClean="0"/>
            </a:br>
            <a:endParaRPr lang="fr-FR" sz="1800" dirty="0" smtClean="0"/>
          </a:p>
          <a:p>
            <a:pPr marL="0" indent="0" algn="ctr">
              <a:buNone/>
            </a:pPr>
            <a:r>
              <a:rPr lang="fr-FR" sz="1800" dirty="0">
                <a:latin typeface="Consolas" panose="020B0609020204030204" pitchFamily="49" charset="0"/>
                <a:cs typeface="Consolas" panose="020B0609020204030204" pitchFamily="49" charset="0"/>
                <a:sym typeface="Wingdings" panose="05000000000000000000" pitchFamily="2" charset="2"/>
              </a:rPr>
              <a:t>curry(f)(</a:t>
            </a:r>
            <a:r>
              <a:rPr lang="fr-FR" sz="1800" dirty="0" err="1" smtClean="0">
                <a:latin typeface="Consolas" panose="020B0609020204030204" pitchFamily="49" charset="0"/>
                <a:cs typeface="Consolas" panose="020B0609020204030204" pitchFamily="49" charset="0"/>
                <a:sym typeface="Wingdings" panose="05000000000000000000" pitchFamily="2" charset="2"/>
              </a:rPr>
              <a:t>a,b</a:t>
            </a:r>
            <a:r>
              <a:rPr lang="fr-FR" sz="1800" dirty="0">
                <a:latin typeface="Consolas" panose="020B0609020204030204" pitchFamily="49" charset="0"/>
                <a:cs typeface="Consolas" panose="020B0609020204030204" pitchFamily="49" charset="0"/>
                <a:sym typeface="Wingdings" panose="05000000000000000000" pitchFamily="2" charset="2"/>
              </a:rPr>
              <a:t>)(c</a:t>
            </a:r>
            <a:r>
              <a:rPr lang="fr-FR" sz="1800" dirty="0" smtClean="0">
                <a:latin typeface="Consolas" panose="020B0609020204030204" pitchFamily="49" charset="0"/>
                <a:cs typeface="Consolas" panose="020B0609020204030204" pitchFamily="49" charset="0"/>
                <a:sym typeface="Wingdings" panose="05000000000000000000" pitchFamily="2" charset="2"/>
              </a:rPr>
              <a:t>)  curry(f)(a)(</a:t>
            </a:r>
            <a:r>
              <a:rPr lang="fr-FR" sz="1800" dirty="0" err="1" smtClean="0">
                <a:latin typeface="Consolas" panose="020B0609020204030204" pitchFamily="49" charset="0"/>
                <a:cs typeface="Consolas" panose="020B0609020204030204" pitchFamily="49" charset="0"/>
                <a:sym typeface="Wingdings" panose="05000000000000000000" pitchFamily="2" charset="2"/>
              </a:rPr>
              <a:t>b,c</a:t>
            </a:r>
            <a:r>
              <a:rPr lang="fr-FR" sz="1800" dirty="0" smtClean="0">
                <a:latin typeface="Consolas" panose="020B0609020204030204" pitchFamily="49" charset="0"/>
                <a:cs typeface="Consolas" panose="020B0609020204030204" pitchFamily="49" charset="0"/>
                <a:sym typeface="Wingdings" panose="05000000000000000000" pitchFamily="2" charset="2"/>
              </a:rPr>
              <a:t>)  curry(f)(a)(b)(c)</a:t>
            </a:r>
            <a:endParaRPr lang="fr-FR" sz="1800" dirty="0">
              <a:latin typeface="Consolas" panose="020B0609020204030204" pitchFamily="49" charset="0"/>
              <a:cs typeface="Consolas" panose="020B0609020204030204" pitchFamily="49" charset="0"/>
              <a:sym typeface="Wingdings" panose="05000000000000000000" pitchFamily="2" charset="2"/>
            </a:endParaRPr>
          </a:p>
          <a:p>
            <a:pPr marL="0" indent="0">
              <a:buNone/>
            </a:pPr>
            <a:endParaRPr lang="fr-FR" sz="1800" dirty="0" smtClean="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123</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920" y="4149080"/>
            <a:ext cx="6305550"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56811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Curryfication</a:t>
            </a:r>
            <a:r>
              <a:rPr lang="fr-FR" dirty="0" smtClean="0"/>
              <a:t> (</a:t>
            </a:r>
            <a:r>
              <a:rPr lang="fr-FR" dirty="0" err="1" smtClean="0"/>
              <a:t>Currying</a:t>
            </a:r>
            <a:r>
              <a:rPr lang="fr-FR" dirty="0" smtClean="0"/>
              <a:t>)</a:t>
            </a:r>
            <a:endParaRPr lang="fr-FR" dirty="0"/>
          </a:p>
        </p:txBody>
      </p:sp>
      <p:sp>
        <p:nvSpPr>
          <p:cNvPr id="3" name="Espace réservé du contenu 2"/>
          <p:cNvSpPr>
            <a:spLocks noGrp="1"/>
          </p:cNvSpPr>
          <p:nvPr>
            <p:ph idx="1"/>
          </p:nvPr>
        </p:nvSpPr>
        <p:spPr/>
        <p:txBody>
          <a:bodyPr/>
          <a:lstStyle/>
          <a:p>
            <a:pPr marL="0" indent="0">
              <a:buNone/>
            </a:pPr>
            <a:r>
              <a:rPr lang="fr-FR" sz="2000" dirty="0" smtClean="0"/>
              <a:t>Cela permet </a:t>
            </a:r>
            <a:r>
              <a:rPr lang="fr-FR" sz="2000" dirty="0" smtClean="0"/>
              <a:t>d’appliquer une partie des arguments pour décliner une fonction générique en une version plus spécialisée :</a:t>
            </a:r>
            <a:br>
              <a:rPr lang="fr-FR" sz="2000" dirty="0" smtClean="0"/>
            </a:br>
            <a:r>
              <a:rPr lang="fr-FR" sz="2000" dirty="0" smtClean="0"/>
              <a:t>c’est ce qu’on appelle l’</a:t>
            </a:r>
            <a:r>
              <a:rPr lang="fr-FR" sz="2000" b="1" dirty="0" smtClean="0"/>
              <a:t>application partielle.</a:t>
            </a:r>
          </a:p>
          <a:p>
            <a:endParaRPr lang="fr-FR" b="1"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124</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297" y="4938685"/>
            <a:ext cx="825817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297" y="5802781"/>
            <a:ext cx="282892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10" y="2852936"/>
            <a:ext cx="3867150"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22</a:t>
            </a:r>
            <a:endParaRPr lang="fr-FR" dirty="0"/>
          </a:p>
        </p:txBody>
      </p:sp>
    </p:spTree>
    <p:extLst>
      <p:ext uri="{BB962C8B-B14F-4D97-AF65-F5344CB8AC3E}">
        <p14:creationId xmlns:p14="http://schemas.microsoft.com/office/powerpoint/2010/main" val="41222479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Application partielle avec </a:t>
            </a:r>
            <a:r>
              <a:rPr lang="fr-FR" dirty="0" err="1" smtClean="0"/>
              <a:t>fn.bind</a:t>
            </a:r>
            <a:endParaRPr lang="fr-FR" dirty="0"/>
          </a:p>
        </p:txBody>
      </p:sp>
      <p:sp>
        <p:nvSpPr>
          <p:cNvPr id="3" name="Espace réservé du contenu 2"/>
          <p:cNvSpPr>
            <a:spLocks noGrp="1"/>
          </p:cNvSpPr>
          <p:nvPr>
            <p:ph idx="1"/>
          </p:nvPr>
        </p:nvSpPr>
        <p:spPr/>
        <p:txBody>
          <a:bodyPr/>
          <a:lstStyle/>
          <a:p>
            <a:pPr marL="0" indent="0">
              <a:buNone/>
            </a:pPr>
            <a:r>
              <a:rPr lang="fr-FR" dirty="0" smtClean="0"/>
              <a:t>On peut également obtenir une application partielle d’une fonction avec la méthode </a:t>
            </a:r>
            <a:r>
              <a:rPr lang="fr-FR" dirty="0" err="1" smtClean="0">
                <a:latin typeface="Consolas" panose="020B0609020204030204" pitchFamily="49" charset="0"/>
                <a:cs typeface="Consolas" panose="020B0609020204030204" pitchFamily="49" charset="0"/>
              </a:rPr>
              <a:t>bind</a:t>
            </a:r>
            <a:r>
              <a:rPr lang="fr-FR" dirty="0" smtClean="0">
                <a:latin typeface="Consolas" panose="020B0609020204030204" pitchFamily="49" charset="0"/>
                <a:cs typeface="Consolas" panose="020B0609020204030204" pitchFamily="49" charset="0"/>
              </a:rPr>
              <a:t> </a:t>
            </a:r>
            <a:r>
              <a:rPr lang="fr-FR" dirty="0" smtClean="0"/>
              <a:t>:</a:t>
            </a:r>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125</a:t>
            </a:fld>
            <a:endParaRPr lang="fr-FR"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2708920"/>
            <a:ext cx="68199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09108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3" name="Espace réservé du contenu 2"/>
          <p:cNvSpPr>
            <a:spLocks noGrp="1"/>
          </p:cNvSpPr>
          <p:nvPr>
            <p:ph idx="1"/>
          </p:nvPr>
        </p:nvSpPr>
        <p:spPr/>
        <p:txBody>
          <a:bodyPr>
            <a:normAutofit/>
          </a:bodyPr>
          <a:lstStyle/>
          <a:p>
            <a:pPr marL="0" indent="0">
              <a:buNone/>
            </a:pPr>
            <a:r>
              <a:rPr lang="fr-FR" dirty="0" smtClean="0"/>
              <a:t>Pour </a:t>
            </a:r>
            <a:r>
              <a:rPr lang="fr-FR" dirty="0" err="1" smtClean="0"/>
              <a:t>refactor</a:t>
            </a:r>
            <a:r>
              <a:rPr lang="fr-FR" dirty="0" smtClean="0"/>
              <a:t> un code et obtenir des fonctions pures, atomiques, génériques et composables :</a:t>
            </a:r>
          </a:p>
          <a:p>
            <a:pPr marL="360000" lvl="1" indent="-360000">
              <a:lnSpc>
                <a:spcPct val="90000"/>
              </a:lnSpc>
              <a:spcBef>
                <a:spcPts val="1800"/>
              </a:spcBef>
              <a:buFont typeface="+mj-lt"/>
              <a:buAutoNum type="arabicParenR"/>
            </a:pPr>
            <a:r>
              <a:rPr lang="fr-FR" dirty="0" smtClean="0">
                <a:latin typeface="Arial Narrow" panose="020B0606020202030204" pitchFamily="34" charset="0"/>
              </a:rPr>
              <a:t>passer les variables libres en arguments et valeurs retournées</a:t>
            </a:r>
          </a:p>
          <a:p>
            <a:pPr marL="360000" lvl="1" indent="-360000">
              <a:lnSpc>
                <a:spcPct val="90000"/>
              </a:lnSpc>
              <a:spcBef>
                <a:spcPts val="1800"/>
              </a:spcBef>
              <a:buFont typeface="+mj-lt"/>
              <a:buAutoNum type="arabicParenR"/>
            </a:pPr>
            <a:r>
              <a:rPr lang="fr-FR" dirty="0" smtClean="0">
                <a:latin typeface="Arial Narrow" panose="020B0606020202030204" pitchFamily="34" charset="0"/>
              </a:rPr>
              <a:t>extraire et isoler les effets de bord / mutations du corps des fonctions</a:t>
            </a:r>
          </a:p>
          <a:p>
            <a:pPr marL="360000" lvl="1" indent="-360000">
              <a:lnSpc>
                <a:spcPct val="90000"/>
              </a:lnSpc>
              <a:spcBef>
                <a:spcPts val="1800"/>
              </a:spcBef>
              <a:buFont typeface="+mj-lt"/>
              <a:buAutoNum type="arabicParenR"/>
            </a:pPr>
            <a:r>
              <a:rPr lang="fr-FR" dirty="0" smtClean="0">
                <a:latin typeface="Arial Narrow" panose="020B0606020202030204" pitchFamily="34" charset="0"/>
              </a:rPr>
              <a:t>décomposer le corps des fonctions en séries de fonctions </a:t>
            </a:r>
            <a:r>
              <a:rPr lang="fr-FR" dirty="0" smtClean="0">
                <a:latin typeface="Arial Narrow" panose="020B0606020202030204" pitchFamily="34" charset="0"/>
                <a:sym typeface="Wingdings" panose="05000000000000000000" pitchFamily="2" charset="2"/>
              </a:rPr>
              <a:t>pures</a:t>
            </a:r>
            <a:endParaRPr lang="fr-FR" dirty="0" smtClean="0">
              <a:latin typeface="Arial Narrow" panose="020B0606020202030204" pitchFamily="34" charset="0"/>
            </a:endParaRPr>
          </a:p>
          <a:p>
            <a:pPr marL="360000" lvl="1" indent="-360000">
              <a:lnSpc>
                <a:spcPct val="90000"/>
              </a:lnSpc>
              <a:spcBef>
                <a:spcPts val="1800"/>
              </a:spcBef>
              <a:buFont typeface="+mj-lt"/>
              <a:buAutoNum type="arabicParenR"/>
            </a:pPr>
            <a:r>
              <a:rPr lang="fr-FR" dirty="0" smtClean="0">
                <a:latin typeface="Arial Narrow" panose="020B0606020202030204" pitchFamily="34" charset="0"/>
              </a:rPr>
              <a:t>extraire les valeurs arbitraires en arguments pour gagner en </a:t>
            </a:r>
            <a:r>
              <a:rPr lang="fr-FR" dirty="0" smtClean="0">
                <a:latin typeface="Arial Narrow" panose="020B0606020202030204" pitchFamily="34" charset="0"/>
                <a:sym typeface="Wingdings" panose="05000000000000000000" pitchFamily="2" charset="2"/>
              </a:rPr>
              <a:t>généricité</a:t>
            </a:r>
            <a:endParaRPr lang="fr-FR" dirty="0" smtClean="0">
              <a:latin typeface="Arial Narrow" panose="020B0606020202030204" pitchFamily="34" charset="0"/>
            </a:endParaRPr>
          </a:p>
          <a:p>
            <a:pPr marL="360000" lvl="1" indent="-360000">
              <a:lnSpc>
                <a:spcPct val="90000"/>
              </a:lnSpc>
              <a:spcBef>
                <a:spcPts val="1800"/>
              </a:spcBef>
              <a:buFont typeface="+mj-lt"/>
              <a:buAutoNum type="arabicParenR"/>
            </a:pPr>
            <a:r>
              <a:rPr lang="fr-FR" dirty="0" err="1" smtClean="0">
                <a:latin typeface="Arial Narrow" panose="020B0606020202030204" pitchFamily="34" charset="0"/>
              </a:rPr>
              <a:t>curryfier</a:t>
            </a:r>
            <a:r>
              <a:rPr lang="fr-FR" dirty="0" smtClean="0">
                <a:latin typeface="Arial Narrow" panose="020B0606020202030204" pitchFamily="34" charset="0"/>
              </a:rPr>
              <a:t> les fonctions pour réduire leur nombre d’arguments et simplifier le code</a:t>
            </a:r>
          </a:p>
          <a:p>
            <a:pPr marL="360000" lvl="1" indent="-360000">
              <a:lnSpc>
                <a:spcPct val="90000"/>
              </a:lnSpc>
              <a:spcBef>
                <a:spcPts val="1800"/>
              </a:spcBef>
              <a:buFont typeface="+mj-lt"/>
              <a:buAutoNum type="arabicParenR"/>
            </a:pPr>
            <a:r>
              <a:rPr lang="fr-FR" dirty="0" smtClean="0">
                <a:latin typeface="Arial Narrow" panose="020B0606020202030204" pitchFamily="34" charset="0"/>
              </a:rPr>
              <a:t>revenir sur chaque fonction pure, atomique, générique et composable obtenue pour établir si sa place est justifiée dans ce fichier ou si elle doit être externalisée</a:t>
            </a:r>
          </a:p>
          <a:p>
            <a:pPr lvl="1"/>
            <a:endParaRPr lang="fr-FR" dirty="0" smtClean="0"/>
          </a:p>
          <a:p>
            <a:endParaRPr lang="fr-FR" dirty="0" smtClean="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126</a:t>
            </a:fld>
            <a:endParaRPr lang="fr-FR" dirty="0"/>
          </a:p>
        </p:txBody>
      </p:sp>
    </p:spTree>
    <p:extLst>
      <p:ext uri="{BB962C8B-B14F-4D97-AF65-F5344CB8AC3E}">
        <p14:creationId xmlns:p14="http://schemas.microsoft.com/office/powerpoint/2010/main" val="263150850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smtClean="0"/>
              <a:t>Refactoring</a:t>
            </a:r>
            <a:r>
              <a:rPr lang="fr-FR" dirty="0" smtClean="0"/>
              <a:t> fonctionnel en pratique</a:t>
            </a:r>
            <a:endParaRPr lang="fr-FR" dirty="0"/>
          </a:p>
        </p:txBody>
      </p:sp>
      <p:sp>
        <p:nvSpPr>
          <p:cNvPr id="3" name="Espace réservé du contenu 2"/>
          <p:cNvSpPr>
            <a:spLocks noGrp="1"/>
          </p:cNvSpPr>
          <p:nvPr>
            <p:ph idx="1"/>
          </p:nvPr>
        </p:nvSpPr>
        <p:spPr/>
        <p:txBody>
          <a:bodyPr>
            <a:normAutofit/>
          </a:bodyPr>
          <a:lstStyle/>
          <a:p>
            <a:pPr marL="0" indent="0">
              <a:buNone/>
            </a:pPr>
            <a:r>
              <a:rPr lang="fr-FR" dirty="0" smtClean="0"/>
              <a:t>Pour </a:t>
            </a:r>
            <a:r>
              <a:rPr lang="fr-FR" dirty="0" err="1" smtClean="0"/>
              <a:t>refactor</a:t>
            </a:r>
            <a:r>
              <a:rPr lang="fr-FR" dirty="0" smtClean="0"/>
              <a:t> un code et obtenir des fonctions pures, atomiques, génériques et composables :</a:t>
            </a:r>
          </a:p>
          <a:p>
            <a:pPr marL="0" lvl="1" indent="0">
              <a:lnSpc>
                <a:spcPct val="90000"/>
              </a:lnSpc>
              <a:spcBef>
                <a:spcPts val="1800"/>
              </a:spcBef>
              <a:buNone/>
            </a:pPr>
            <a:endParaRPr lang="fr-FR" dirty="0" smtClean="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127</a:t>
            </a:fld>
            <a:endParaRPr lang="fr-FR" dirty="0"/>
          </a:p>
        </p:txBody>
      </p:sp>
      <p:sp>
        <p:nvSpPr>
          <p:cNvPr id="8" name="Rectangle 7"/>
          <p:cNvSpPr/>
          <p:nvPr/>
        </p:nvSpPr>
        <p:spPr>
          <a:xfrm>
            <a:off x="683568" y="2830284"/>
            <a:ext cx="7776864" cy="3046988"/>
          </a:xfrm>
          <a:prstGeom prst="rect">
            <a:avLst/>
          </a:prstGeom>
        </p:spPr>
        <p:txBody>
          <a:bodyPr wrap="square">
            <a:spAutoFit/>
          </a:bodyPr>
          <a:lstStyle/>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00FF"/>
                </a:solidFill>
                <a:latin typeface="Consolas" panose="020B0609020204030204" pitchFamily="49" charset="0"/>
                <a:cs typeface="Consolas" panose="020B0609020204030204" pitchFamily="49" charset="0"/>
              </a:rPr>
              <a:t>let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p>
          <a:p>
            <a:r>
              <a:rPr lang="fr-FR" sz="1600" dirty="0">
                <a:solidFill>
                  <a:srgbClr val="000000"/>
                </a:solidFill>
                <a:latin typeface="Consolas" panose="020B0609020204030204" pitchFamily="49" charset="0"/>
                <a:cs typeface="Consolas" panose="020B0609020204030204" pitchFamily="49" charset="0"/>
              </a:rPr>
              <a:t/>
            </a:r>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 {</a:t>
            </a:r>
          </a:p>
          <a:p>
            <a:r>
              <a:rPr lang="fr-FR" sz="1600" dirty="0" smtClean="0">
                <a:solidFill>
                  <a:srgbClr val="001080"/>
                </a:solidFill>
                <a:latin typeface="Consolas" panose="020B0609020204030204" pitchFamily="49" charset="0"/>
                <a:cs typeface="Consolas" panose="020B0609020204030204" pitchFamily="49" charset="0"/>
              </a:rPr>
              <a:t>   </a:t>
            </a:r>
            <a:r>
              <a:rPr lang="fr-FR" sz="1600" dirty="0" err="1" smtClean="0">
                <a:solidFill>
                  <a:srgbClr val="001080"/>
                </a:solidFill>
                <a:latin typeface="Consolas" panose="020B0609020204030204" pitchFamily="49" charset="0"/>
                <a:cs typeface="Consolas" panose="020B0609020204030204" pitchFamily="49" charset="0"/>
              </a:rPr>
              <a:t>data</a:t>
            </a:r>
            <a:r>
              <a:rPr lang="fr-FR" sz="1600" dirty="0" err="1" smtClean="0">
                <a:solidFill>
                  <a:srgbClr val="000000"/>
                </a:solidFill>
                <a:latin typeface="Consolas" panose="020B0609020204030204" pitchFamily="49" charset="0"/>
                <a:cs typeface="Consolas" panose="020B0609020204030204" pitchFamily="49" charset="0"/>
              </a:rPr>
              <a:t>.</a:t>
            </a:r>
            <a:r>
              <a:rPr lang="fr-FR" sz="1600" dirty="0" err="1" smtClean="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smtClean="0">
                <a:solidFill>
                  <a:srgbClr val="001080"/>
                </a:solidFill>
                <a:latin typeface="Consolas" panose="020B0609020204030204" pitchFamily="49" charset="0"/>
                <a:cs typeface="Consolas" panose="020B0609020204030204" pitchFamily="49" charset="0"/>
              </a:rPr>
              <a:t>   </a:t>
            </a:r>
            <a:r>
              <a:rPr lang="fr-FR" sz="1600" dirty="0" err="1" smtClean="0">
                <a:solidFill>
                  <a:srgbClr val="001080"/>
                </a:solidFill>
                <a:latin typeface="Consolas" panose="020B0609020204030204" pitchFamily="49" charset="0"/>
                <a:cs typeface="Consolas" panose="020B0609020204030204" pitchFamily="49" charset="0"/>
              </a:rPr>
              <a:t>results</a:t>
            </a:r>
            <a:r>
              <a:rPr lang="fr-FR" sz="1600" dirty="0" smtClean="0">
                <a:solidFill>
                  <a:srgbClr val="000000"/>
                </a:solidFill>
                <a:latin typeface="Consolas" panose="020B0609020204030204" pitchFamily="49" charset="0"/>
                <a:cs typeface="Consolas" panose="020B0609020204030204" pitchFamily="49" charset="0"/>
              </a:rPr>
              <a:t> </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
            </a:r>
            <a:br>
              <a:rPr lang="fr-FR" sz="1600" dirty="0">
                <a:solidFill>
                  <a:srgbClr val="000000"/>
                </a:solidFill>
                <a:latin typeface="Consolas" panose="020B0609020204030204" pitchFamily="49" charset="0"/>
                <a:cs typeface="Consolas" panose="020B0609020204030204" pitchFamily="49" charset="0"/>
              </a:rPr>
            </a:br>
            <a:r>
              <a:rPr lang="fr-FR" sz="1600" dirty="0" smtClean="0">
                <a:solidFill>
                  <a:srgbClr val="000000"/>
                </a:solidFill>
                <a:latin typeface="Consolas" panose="020B0609020204030204" pitchFamily="49" charset="0"/>
                <a:cs typeface="Consolas" panose="020B0609020204030204" pitchFamily="49" charset="0"/>
              </a:rPr>
              <a:t>   </a:t>
            </a:r>
            <a:r>
              <a:rPr lang="fr-FR" sz="1600" dirty="0" err="1" smtClean="0">
                <a:solidFill>
                  <a:srgbClr val="0000FF"/>
                </a:solidFill>
                <a:latin typeface="Consolas" panose="020B0609020204030204" pitchFamily="49" charset="0"/>
                <a:cs typeface="Consolas" panose="020B0609020204030204" pitchFamily="49" charset="0"/>
              </a:rPr>
              <a:t>const</a:t>
            </a:r>
            <a:r>
              <a:rPr lang="fr-FR" sz="1600" dirty="0" smtClean="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smtClean="0">
                <a:solidFill>
                  <a:srgbClr val="001080"/>
                </a:solidFill>
                <a:latin typeface="Consolas" panose="020B0609020204030204" pitchFamily="49" charset="0"/>
                <a:cs typeface="Consolas" panose="020B0609020204030204" pitchFamily="49" charset="0"/>
              </a:rPr>
              <a:t>   </a:t>
            </a:r>
            <a:r>
              <a:rPr lang="fr-FR" sz="1600" dirty="0" err="1" smtClean="0">
                <a:solidFill>
                  <a:srgbClr val="001080"/>
                </a:solidFill>
                <a:latin typeface="Consolas" panose="020B0609020204030204" pitchFamily="49" charset="0"/>
                <a:cs typeface="Consolas" panose="020B0609020204030204" pitchFamily="49" charset="0"/>
              </a:rPr>
              <a:t>document</a:t>
            </a:r>
            <a:r>
              <a:rPr lang="fr-FR" sz="1600" dirty="0" err="1" smtClean="0">
                <a:solidFill>
                  <a:srgbClr val="000000"/>
                </a:solidFill>
                <a:latin typeface="Consolas" panose="020B0609020204030204" pitchFamily="49" charset="0"/>
                <a:cs typeface="Consolas" panose="020B0609020204030204" pitchFamily="49" charset="0"/>
              </a:rPr>
              <a:t>.</a:t>
            </a:r>
            <a:r>
              <a:rPr lang="fr-FR" sz="1600" dirty="0" err="1" smtClean="0">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
            </a:r>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smtClean="0">
                <a:solidFill>
                  <a:srgbClr val="000000"/>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87532401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128</a:t>
            </a:fld>
            <a:endParaRPr lang="fr-FR" dirty="0"/>
          </a:p>
        </p:txBody>
      </p:sp>
      <p:sp>
        <p:nvSpPr>
          <p:cNvPr id="9" name="ZoneTexte 8"/>
          <p:cNvSpPr txBox="1"/>
          <p:nvPr/>
        </p:nvSpPr>
        <p:spPr>
          <a:xfrm>
            <a:off x="323528" y="1772816"/>
            <a:ext cx="8496944" cy="4308872"/>
          </a:xfrm>
          <a:prstGeom prst="rect">
            <a:avLst/>
          </a:prstGeom>
          <a:noFill/>
        </p:spPr>
        <p:txBody>
          <a:bodyPr wrap="square" rtlCol="0">
            <a:spAutoFit/>
          </a:bodyPr>
          <a:lstStyle/>
          <a:p>
            <a:r>
              <a:rPr lang="fr-FR" sz="1600" dirty="0" smtClean="0">
                <a:solidFill>
                  <a:srgbClr val="008000"/>
                </a:solidFill>
                <a:latin typeface="Consolas" panose="020B0609020204030204" pitchFamily="49" charset="0"/>
                <a:cs typeface="Consolas" panose="020B0609020204030204" pitchFamily="49" charset="0"/>
              </a:rPr>
              <a:t>// 1) passer les variables libres en arguments des fonctions</a:t>
            </a:r>
            <a:endParaRPr lang="fr-FR" sz="1600" dirty="0" smtClean="0">
              <a:solidFill>
                <a:srgbClr val="000000"/>
              </a:solidFill>
              <a:latin typeface="Consolas" panose="020B0609020204030204" pitchFamily="49" charset="0"/>
              <a:cs typeface="Consolas" panose="020B0609020204030204" pitchFamily="49" charset="0"/>
            </a:endParaRPr>
          </a:p>
          <a:p>
            <a:r>
              <a:rPr lang="fr-FR" sz="1600" dirty="0" smtClean="0">
                <a:solidFill>
                  <a:srgbClr val="008000"/>
                </a:solidFill>
                <a:latin typeface="Consolas" panose="020B0609020204030204" pitchFamily="49" charset="0"/>
                <a:cs typeface="Consolas" panose="020B0609020204030204" pitchFamily="49" charset="0"/>
              </a:rPr>
              <a:t>// si réassignées, en faire des valeurs de retour</a:t>
            </a:r>
            <a:endParaRPr lang="fr-FR" sz="1600" dirty="0" smtClean="0">
              <a:solidFill>
                <a:srgbClr val="000000"/>
              </a:solidFill>
              <a:latin typeface="Consolas" panose="020B0609020204030204" pitchFamily="49" charset="0"/>
              <a:cs typeface="Consolas" panose="020B0609020204030204" pitchFamily="49" charset="0"/>
            </a:endParaRPr>
          </a:p>
          <a:p>
            <a:r>
              <a:rPr lang="fr-FR" sz="1600" dirty="0" smtClean="0">
                <a:solidFill>
                  <a:srgbClr val="000000"/>
                </a:solidFill>
                <a:latin typeface="Consolas" panose="020B0609020204030204" pitchFamily="49" charset="0"/>
                <a:cs typeface="Consolas" panose="020B0609020204030204" pitchFamily="49" charset="0"/>
              </a:rPr>
              <a:t/>
            </a:r>
            <a:br>
              <a:rPr lang="fr-FR" sz="1600" dirty="0" smtClean="0">
                <a:solidFill>
                  <a:srgbClr val="000000"/>
                </a:solidFill>
                <a:latin typeface="Consolas" panose="020B0609020204030204" pitchFamily="49" charset="0"/>
                <a:cs typeface="Consolas" panose="020B0609020204030204" pitchFamily="49" charset="0"/>
              </a:rPr>
            </a:br>
            <a:r>
              <a:rPr lang="fr-FR" sz="1600" dirty="0" smtClean="0">
                <a:solidFill>
                  <a:srgbClr val="AF00DB"/>
                </a:solidFill>
                <a:latin typeface="Consolas" panose="020B0609020204030204" pitchFamily="49" charset="0"/>
                <a:cs typeface="Consolas" panose="020B0609020204030204" pitchFamily="49" charset="0"/>
              </a:rPr>
              <a:t>import</a:t>
            </a:r>
            <a:r>
              <a:rPr lang="fr-FR" sz="1600" dirty="0" smtClean="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0000"/>
                </a:solidFill>
                <a:latin typeface="Consolas" panose="020B0609020204030204" pitchFamily="49" charset="0"/>
                <a:cs typeface="Consolas" panose="020B0609020204030204" pitchFamily="49" charset="0"/>
              </a:rPr>
              <a:t/>
            </a:r>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1080"/>
                </a:solidFill>
                <a:latin typeface="Consolas" panose="020B0609020204030204" pitchFamily="49" charset="0"/>
                <a:cs typeface="Consolas" panose="020B0609020204030204" pitchFamily="49" charset="0"/>
              </a:rPr>
              <a:t> </a:t>
            </a:r>
            <a:r>
              <a:rPr lang="fr-FR" sz="1600" dirty="0" smtClean="0">
                <a:solidFill>
                  <a:srgbClr val="001080"/>
                </a:solidFill>
                <a:latin typeface="Consolas" panose="020B0609020204030204" pitchFamily="49" charset="0"/>
                <a:cs typeface="Consolas" panose="020B0609020204030204" pitchFamily="49" charset="0"/>
              </a:rPr>
              <a:t>  </a:t>
            </a:r>
            <a:r>
              <a:rPr lang="fr-FR" sz="1600" dirty="0" err="1" smtClean="0">
                <a:solidFill>
                  <a:srgbClr val="001080"/>
                </a:solidFill>
                <a:latin typeface="Consolas" panose="020B0609020204030204" pitchFamily="49" charset="0"/>
                <a:cs typeface="Consolas" panose="020B0609020204030204" pitchFamily="49" charset="0"/>
              </a:rPr>
              <a:t>data</a:t>
            </a:r>
            <a:r>
              <a:rPr lang="fr-FR" sz="1600" dirty="0" err="1" smtClean="0">
                <a:solidFill>
                  <a:srgbClr val="000000"/>
                </a:solidFill>
                <a:latin typeface="Consolas" panose="020B0609020204030204" pitchFamily="49" charset="0"/>
                <a:cs typeface="Consolas" panose="020B0609020204030204" pitchFamily="49" charset="0"/>
              </a:rPr>
              <a:t>.</a:t>
            </a:r>
            <a:r>
              <a:rPr lang="fr-FR" sz="1600" dirty="0" err="1" smtClean="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smtClean="0">
                <a:solidFill>
                  <a:srgbClr val="0000FF"/>
                </a:solidFill>
                <a:latin typeface="Consolas" panose="020B0609020204030204" pitchFamily="49" charset="0"/>
                <a:cs typeface="Consolas" panose="020B0609020204030204" pitchFamily="49" charset="0"/>
              </a:rPr>
              <a:t>   </a:t>
            </a:r>
            <a:r>
              <a:rPr lang="fr-FR" sz="1600" dirty="0" err="1" smtClean="0">
                <a:solidFill>
                  <a:srgbClr val="0000FF"/>
                </a:solidFill>
                <a:latin typeface="Consolas" panose="020B0609020204030204" pitchFamily="49" charset="0"/>
                <a:cs typeface="Consolas" panose="020B0609020204030204" pitchFamily="49" charset="0"/>
              </a:rPr>
              <a:t>const</a:t>
            </a:r>
            <a:r>
              <a:rPr lang="fr-FR" sz="1600" dirty="0" smtClean="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
            </a:r>
            <a:br>
              <a:rPr lang="fr-FR" sz="1600" dirty="0">
                <a:solidFill>
                  <a:srgbClr val="000000"/>
                </a:solidFill>
                <a:latin typeface="Consolas" panose="020B0609020204030204" pitchFamily="49" charset="0"/>
                <a:cs typeface="Consolas" panose="020B0609020204030204" pitchFamily="49" charset="0"/>
              </a:rPr>
            </a:br>
            <a:r>
              <a:rPr lang="fr-FR" sz="1600" dirty="0" smtClean="0">
                <a:solidFill>
                  <a:srgbClr val="000000"/>
                </a:solidFill>
                <a:latin typeface="Consolas" panose="020B0609020204030204" pitchFamily="49" charset="0"/>
                <a:cs typeface="Consolas" panose="020B0609020204030204" pitchFamily="49" charset="0"/>
              </a:rPr>
              <a:t>   </a:t>
            </a:r>
            <a:r>
              <a:rPr lang="fr-FR" sz="1600" dirty="0" err="1" smtClean="0">
                <a:solidFill>
                  <a:srgbClr val="0000FF"/>
                </a:solidFill>
                <a:latin typeface="Consolas" panose="020B0609020204030204" pitchFamily="49" charset="0"/>
                <a:cs typeface="Consolas" panose="020B0609020204030204" pitchFamily="49" charset="0"/>
              </a:rPr>
              <a:t>const</a:t>
            </a:r>
            <a:r>
              <a:rPr lang="fr-FR" sz="1600" dirty="0" smtClean="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smtClean="0">
                <a:solidFill>
                  <a:srgbClr val="001080"/>
                </a:solidFill>
                <a:latin typeface="Consolas" panose="020B0609020204030204" pitchFamily="49" charset="0"/>
                <a:cs typeface="Consolas" panose="020B0609020204030204" pitchFamily="49" charset="0"/>
              </a:rPr>
              <a:t>   </a:t>
            </a:r>
            <a:r>
              <a:rPr lang="fr-FR" sz="1600" dirty="0" err="1" smtClean="0">
                <a:solidFill>
                  <a:srgbClr val="001080"/>
                </a:solidFill>
                <a:latin typeface="Consolas" panose="020B0609020204030204" pitchFamily="49" charset="0"/>
                <a:cs typeface="Consolas" panose="020B0609020204030204" pitchFamily="49" charset="0"/>
              </a:rPr>
              <a:t>document</a:t>
            </a:r>
            <a:r>
              <a:rPr lang="fr-FR" sz="1600" dirty="0" err="1" smtClean="0">
                <a:solidFill>
                  <a:srgbClr val="000000"/>
                </a:solidFill>
                <a:latin typeface="Consolas" panose="020B0609020204030204" pitchFamily="49" charset="0"/>
                <a:cs typeface="Consolas" panose="020B0609020204030204" pitchFamily="49" charset="0"/>
              </a:rPr>
              <a:t>.</a:t>
            </a:r>
            <a:r>
              <a:rPr lang="fr-FR" sz="1600" dirty="0" err="1" smtClean="0">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
            </a:r>
            <a:br>
              <a:rPr lang="fr-FR" sz="1600" dirty="0">
                <a:solidFill>
                  <a:srgbClr val="000000"/>
                </a:solidFill>
                <a:latin typeface="Consolas" panose="020B0609020204030204" pitchFamily="49" charset="0"/>
                <a:cs typeface="Consolas" panose="020B0609020204030204" pitchFamily="49" charset="0"/>
              </a:rPr>
            </a:br>
            <a:r>
              <a:rPr lang="fr-FR" sz="1600" dirty="0" smtClean="0">
                <a:solidFill>
                  <a:srgbClr val="000000"/>
                </a:solidFill>
                <a:latin typeface="Consolas" panose="020B0609020204030204" pitchFamily="49" charset="0"/>
                <a:cs typeface="Consolas" panose="020B0609020204030204" pitchFamily="49" charset="0"/>
              </a:rPr>
              <a:t>   </a:t>
            </a:r>
            <a:r>
              <a:rPr lang="fr-FR" sz="1600" dirty="0" smtClean="0">
                <a:solidFill>
                  <a:srgbClr val="AF00DB"/>
                </a:solidFill>
                <a:latin typeface="Consolas" panose="020B0609020204030204" pitchFamily="49" charset="0"/>
                <a:cs typeface="Consolas" panose="020B0609020204030204" pitchFamily="49" charset="0"/>
              </a:rPr>
              <a:t>return</a:t>
            </a:r>
            <a:r>
              <a:rPr lang="fr-FR" sz="1600" dirty="0" smtClean="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
            </a:r>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printUsersOverAge18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endParaRPr lang="fr-FR"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4705502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129</a:t>
            </a:fld>
            <a:endParaRPr lang="fr-FR" dirty="0"/>
          </a:p>
        </p:txBody>
      </p:sp>
      <p:sp>
        <p:nvSpPr>
          <p:cNvPr id="7" name="Rectangle 6"/>
          <p:cNvSpPr/>
          <p:nvPr/>
        </p:nvSpPr>
        <p:spPr>
          <a:xfrm>
            <a:off x="107504" y="1916832"/>
            <a:ext cx="9036496" cy="4524315"/>
          </a:xfrm>
          <a:prstGeom prst="rect">
            <a:avLst/>
          </a:prstGeom>
        </p:spPr>
        <p:txBody>
          <a:bodyPr wrap="square">
            <a:spAutoFit/>
          </a:bodyPr>
          <a:lstStyle/>
          <a:p>
            <a:r>
              <a:rPr lang="fr-FR" sz="1600" dirty="0" smtClean="0">
                <a:solidFill>
                  <a:srgbClr val="008000"/>
                </a:solidFill>
                <a:latin typeface="Consolas" panose="020B0609020204030204" pitchFamily="49" charset="0"/>
                <a:cs typeface="Consolas" panose="020B0609020204030204" pitchFamily="49" charset="0"/>
              </a:rPr>
              <a:t>// 2) sortir les effets de bord des fonctions, chercher à les isoler</a:t>
            </a:r>
            <a:endParaRPr lang="fr-FR" sz="1600" dirty="0" smtClean="0">
              <a:solidFill>
                <a:srgbClr val="000000"/>
              </a:solidFill>
              <a:latin typeface="Consolas" panose="020B0609020204030204" pitchFamily="49" charset="0"/>
              <a:cs typeface="Consolas" panose="020B0609020204030204" pitchFamily="49" charset="0"/>
            </a:endParaRPr>
          </a:p>
          <a:p>
            <a:r>
              <a:rPr lang="fr-FR" sz="1600" dirty="0" smtClean="0">
                <a:solidFill>
                  <a:srgbClr val="008000"/>
                </a:solidFill>
                <a:latin typeface="Consolas" panose="020B0609020204030204" pitchFamily="49" charset="0"/>
                <a:cs typeface="Consolas" panose="020B0609020204030204" pitchFamily="49" charset="0"/>
              </a:rPr>
              <a:t>// remplacer les mutations d’objet par des instructions immuables équivalentes</a:t>
            </a:r>
            <a:endParaRPr lang="fr-FR" sz="1600" dirty="0" smtClean="0">
              <a:solidFill>
                <a:srgbClr val="000000"/>
              </a:solidFill>
              <a:latin typeface="Consolas" panose="020B0609020204030204" pitchFamily="49" charset="0"/>
              <a:cs typeface="Consolas" panose="020B0609020204030204" pitchFamily="49" charset="0"/>
            </a:endParaRPr>
          </a:p>
          <a:p>
            <a:r>
              <a:rPr lang="fr-FR" sz="1600" dirty="0" smtClean="0">
                <a:solidFill>
                  <a:srgbClr val="008000"/>
                </a:solidFill>
                <a:latin typeface="Consolas" panose="020B0609020204030204" pitchFamily="49" charset="0"/>
                <a:cs typeface="Consolas" panose="020B0609020204030204" pitchFamily="49" charset="0"/>
              </a:rPr>
              <a:t>// rajouter de nouvelles variables locales si nécessaire</a:t>
            </a:r>
            <a:endParaRPr lang="fr-FR" sz="1600" dirty="0" smtClean="0">
              <a:solidFill>
                <a:srgbClr val="000000"/>
              </a:solidFill>
              <a:latin typeface="Consolas" panose="020B0609020204030204" pitchFamily="49" charset="0"/>
              <a:cs typeface="Consolas" panose="020B0609020204030204" pitchFamily="49" charset="0"/>
            </a:endParaRPr>
          </a:p>
          <a:p>
            <a:r>
              <a:rPr lang="fr-FR" sz="1600" dirty="0" smtClean="0">
                <a:solidFill>
                  <a:srgbClr val="000000"/>
                </a:solidFill>
                <a:latin typeface="Consolas" panose="020B0609020204030204" pitchFamily="49" charset="0"/>
                <a:cs typeface="Consolas" panose="020B0609020204030204" pitchFamily="49" charset="0"/>
              </a:rPr>
              <a:t/>
            </a:r>
            <a:br>
              <a:rPr lang="fr-FR" sz="1600" dirty="0" smtClean="0">
                <a:solidFill>
                  <a:srgbClr val="000000"/>
                </a:solidFill>
                <a:latin typeface="Consolas" panose="020B0609020204030204" pitchFamily="49" charset="0"/>
                <a:cs typeface="Consolas" panose="020B0609020204030204" pitchFamily="49" charset="0"/>
              </a:rPr>
            </a:br>
            <a:r>
              <a:rPr lang="fr-FR" sz="1600" dirty="0" smtClean="0">
                <a:solidFill>
                  <a:srgbClr val="AF00DB"/>
                </a:solidFill>
                <a:latin typeface="Consolas" panose="020B0609020204030204" pitchFamily="49" charset="0"/>
                <a:cs typeface="Consolas" panose="020B0609020204030204" pitchFamily="49" charset="0"/>
              </a:rPr>
              <a:t>import</a:t>
            </a:r>
            <a:r>
              <a:rPr lang="fr-FR" sz="1600" dirty="0" smtClean="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0000"/>
                </a:solidFill>
                <a:latin typeface="Consolas" panose="020B0609020204030204" pitchFamily="49" charset="0"/>
                <a:cs typeface="Consolas" panose="020B0609020204030204" pitchFamily="49" charset="0"/>
              </a:rPr>
              <a:t/>
            </a:r>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function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p>
          <a:p>
            <a:r>
              <a:rPr lang="fr-FR" sz="1600" dirty="0" smtClean="0">
                <a:solidFill>
                  <a:srgbClr val="0000FF"/>
                </a:solidFill>
                <a:latin typeface="Consolas" panose="020B0609020204030204" pitchFamily="49" charset="0"/>
                <a:cs typeface="Consolas" panose="020B0609020204030204" pitchFamily="49" charset="0"/>
              </a:rPr>
              <a:t>  </a:t>
            </a:r>
            <a:r>
              <a:rPr lang="fr-FR" sz="1600" dirty="0" err="1" smtClean="0">
                <a:solidFill>
                  <a:srgbClr val="0000FF"/>
                </a:solidFill>
                <a:latin typeface="Consolas" panose="020B0609020204030204" pitchFamily="49" charset="0"/>
                <a:cs typeface="Consolas" panose="020B0609020204030204" pitchFamily="49" charset="0"/>
              </a:rPr>
              <a:t>const</a:t>
            </a:r>
            <a:r>
              <a:rPr lang="fr-FR" sz="1600" dirty="0" smtClean="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sort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a</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b</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&lt; </a:t>
            </a:r>
            <a:r>
              <a:rPr lang="fr-FR" sz="1600" dirty="0" err="1">
                <a:solidFill>
                  <a:srgbClr val="001080"/>
                </a:solidFill>
                <a:latin typeface="Consolas" panose="020B0609020204030204" pitchFamily="49" charset="0"/>
                <a:cs typeface="Consolas" panose="020B0609020204030204" pitchFamily="49" charset="0"/>
              </a:rPr>
              <a:t>b</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lastName</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9885A"/>
                </a:solidFill>
                <a:latin typeface="Consolas" panose="020B0609020204030204" pitchFamily="49" charset="0"/>
                <a:cs typeface="Consolas" panose="020B0609020204030204" pitchFamily="49" charset="0"/>
              </a:rPr>
              <a:t>1</a:t>
            </a:r>
            <a:r>
              <a:rPr lang="fr-FR" sz="1600" dirty="0">
                <a:solidFill>
                  <a:srgbClr val="000000"/>
                </a:solidFill>
                <a:latin typeface="Consolas" panose="020B0609020204030204" pitchFamily="49" charset="0"/>
                <a:cs typeface="Consolas" panose="020B0609020204030204" pitchFamily="49" charset="0"/>
              </a:rPr>
              <a:t>)</a:t>
            </a:r>
          </a:p>
          <a:p>
            <a:r>
              <a:rPr lang="fr-FR" sz="1600" dirty="0" smtClean="0">
                <a:solidFill>
                  <a:srgbClr val="0000FF"/>
                </a:solidFill>
                <a:latin typeface="Consolas" panose="020B0609020204030204" pitchFamily="49" charset="0"/>
                <a:cs typeface="Consolas" panose="020B0609020204030204" pitchFamily="49" charset="0"/>
              </a:rPr>
              <a:t>  </a:t>
            </a:r>
            <a:r>
              <a:rPr lang="fr-FR" sz="1600" dirty="0" err="1" smtClean="0">
                <a:solidFill>
                  <a:srgbClr val="0000FF"/>
                </a:solidFill>
                <a:latin typeface="Consolas" panose="020B0609020204030204" pitchFamily="49" charset="0"/>
                <a:cs typeface="Consolas" panose="020B0609020204030204" pitchFamily="49" charset="0"/>
              </a:rPr>
              <a:t>const</a:t>
            </a:r>
            <a:r>
              <a:rPr lang="fr-FR" sz="1600" dirty="0" smtClean="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sortedData</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filter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age</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795E26"/>
                </a:solidFill>
                <a:latin typeface="Consolas" panose="020B0609020204030204" pitchFamily="49" charset="0"/>
                <a:cs typeface="Consolas" panose="020B0609020204030204" pitchFamily="49" charset="0"/>
              </a:rPr>
              <a:t>slice</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9885A"/>
                </a:solidFill>
                <a:latin typeface="Consolas" panose="020B0609020204030204" pitchFamily="49" charset="0"/>
                <a:cs typeface="Consolas" panose="020B0609020204030204" pitchFamily="49" charset="0"/>
              </a:rPr>
              <a:t>0</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
            </a:r>
            <a:br>
              <a:rPr lang="fr-FR" sz="1600" dirty="0">
                <a:solidFill>
                  <a:srgbClr val="000000"/>
                </a:solidFill>
                <a:latin typeface="Consolas" panose="020B0609020204030204" pitchFamily="49" charset="0"/>
                <a:cs typeface="Consolas" panose="020B0609020204030204" pitchFamily="49" charset="0"/>
              </a:rPr>
            </a:br>
            <a:r>
              <a:rPr lang="fr-FR" sz="1600" dirty="0" smtClean="0">
                <a:solidFill>
                  <a:srgbClr val="000000"/>
                </a:solidFill>
                <a:latin typeface="Consolas" panose="020B0609020204030204" pitchFamily="49" charset="0"/>
                <a:cs typeface="Consolas" panose="020B0609020204030204" pitchFamily="49" charset="0"/>
              </a:rPr>
              <a:t>  </a:t>
            </a:r>
            <a:r>
              <a:rPr lang="fr-FR" sz="1600" dirty="0" err="1" smtClean="0">
                <a:solidFill>
                  <a:srgbClr val="0000FF"/>
                </a:solidFill>
                <a:latin typeface="Consolas" panose="020B0609020204030204" pitchFamily="49" charset="0"/>
                <a:cs typeface="Consolas" panose="020B0609020204030204" pitchFamily="49" charset="0"/>
              </a:rPr>
              <a:t>const</a:t>
            </a:r>
            <a:r>
              <a:rPr lang="fr-FR" sz="1600" dirty="0" smtClean="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map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user</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user</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firstName</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smtClean="0">
                <a:solidFill>
                  <a:srgbClr val="AF00DB"/>
                </a:solidFill>
                <a:latin typeface="Consolas" panose="020B0609020204030204" pitchFamily="49" charset="0"/>
                <a:cs typeface="Consolas" panose="020B0609020204030204" pitchFamily="49" charset="0"/>
              </a:rPr>
              <a:t>  return</a:t>
            </a:r>
            <a:r>
              <a:rPr lang="fr-FR" sz="1600" dirty="0" smtClean="0">
                <a:solidFill>
                  <a:srgbClr val="000000"/>
                </a:solidFill>
                <a:latin typeface="Consolas" panose="020B0609020204030204" pitchFamily="49" charset="0"/>
                <a:cs typeface="Consolas" panose="020B0609020204030204" pitchFamily="49" charset="0"/>
              </a:rPr>
              <a:t> </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a:t>
            </a:r>
          </a:p>
          <a:p>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
            </a:r>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smtClean="0">
                <a:solidFill>
                  <a:srgbClr val="000000"/>
                </a:solidFill>
                <a:latin typeface="Consolas" panose="020B0609020204030204" pitchFamily="49" charset="0"/>
                <a:cs typeface="Consolas" panose="020B0609020204030204" pitchFamily="49" charset="0"/>
              </a:rPr>
              <a:t>;</a:t>
            </a:r>
          </a:p>
          <a:p>
            <a:r>
              <a:rPr lang="fr-FR" sz="1600" dirty="0" smtClean="0">
                <a:solidFill>
                  <a:srgbClr val="000000"/>
                </a:solidFill>
                <a:latin typeface="Consolas" panose="020B0609020204030204" pitchFamily="49" charset="0"/>
                <a:cs typeface="Consolas" panose="020B0609020204030204" pitchFamily="49" charset="0"/>
              </a:rPr>
              <a:t/>
            </a:r>
            <a:br>
              <a:rPr lang="fr-FR" sz="1600" dirty="0" smtClean="0">
                <a:solidFill>
                  <a:srgbClr val="000000"/>
                </a:solidFill>
                <a:latin typeface="Consolas" panose="020B0609020204030204" pitchFamily="49" charset="0"/>
                <a:cs typeface="Consolas" panose="020B0609020204030204" pitchFamily="49" charset="0"/>
              </a:rPr>
            </a:br>
            <a:endParaRPr lang="fr-FR" sz="1600" b="0" dirty="0">
              <a:solidFill>
                <a:srgbClr val="000000"/>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28272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Releases annuelles d’</a:t>
            </a:r>
            <a:r>
              <a:rPr lang="fr-FR" dirty="0" err="1" smtClean="0"/>
              <a:t>ECMAScript</a:t>
            </a:r>
            <a:endParaRPr lang="fr-FR" dirty="0"/>
          </a:p>
        </p:txBody>
      </p:sp>
      <p:sp>
        <p:nvSpPr>
          <p:cNvPr id="3" name="Espace réservé du contenu 2"/>
          <p:cNvSpPr>
            <a:spLocks noGrp="1"/>
          </p:cNvSpPr>
          <p:nvPr>
            <p:ph idx="1"/>
          </p:nvPr>
        </p:nvSpPr>
        <p:spPr/>
        <p:txBody>
          <a:bodyPr/>
          <a:lstStyle/>
          <a:p>
            <a:pPr>
              <a:spcBef>
                <a:spcPts val="1800"/>
              </a:spcBef>
            </a:pPr>
            <a:r>
              <a:rPr lang="fr-FR" dirty="0" smtClean="0"/>
              <a:t>ES2015 </a:t>
            </a:r>
            <a:r>
              <a:rPr lang="fr-FR" i="1" dirty="0" smtClean="0"/>
              <a:t>alias </a:t>
            </a:r>
            <a:r>
              <a:rPr lang="fr-FR" dirty="0" smtClean="0"/>
              <a:t>ES6</a:t>
            </a:r>
            <a:r>
              <a:rPr lang="fr-FR" i="1" dirty="0" smtClean="0"/>
              <a:t> </a:t>
            </a:r>
            <a:r>
              <a:rPr lang="fr-FR" dirty="0" smtClean="0"/>
              <a:t>-  juin 2015 ; </a:t>
            </a:r>
            <a:r>
              <a:rPr lang="fr-FR" b="1" dirty="0" smtClean="0"/>
              <a:t>évolution</a:t>
            </a:r>
            <a:r>
              <a:rPr lang="fr-FR" dirty="0" smtClean="0"/>
              <a:t> </a:t>
            </a:r>
            <a:r>
              <a:rPr lang="fr-FR" b="1" dirty="0" smtClean="0"/>
              <a:t>majeure</a:t>
            </a:r>
          </a:p>
          <a:p>
            <a:pPr>
              <a:spcBef>
                <a:spcPts val="1800"/>
              </a:spcBef>
            </a:pPr>
            <a:r>
              <a:rPr lang="fr-FR" dirty="0" smtClean="0"/>
              <a:t>ES2016 - juin 2016: 2 nouvelles </a:t>
            </a:r>
            <a:r>
              <a:rPr lang="fr-FR" dirty="0" err="1" smtClean="0"/>
              <a:t>features</a:t>
            </a:r>
            <a:endParaRPr lang="fr-FR" dirty="0" smtClean="0"/>
          </a:p>
          <a:p>
            <a:pPr lvl="1">
              <a:spcBef>
                <a:spcPts val="1800"/>
              </a:spcBef>
            </a:pPr>
            <a:r>
              <a:rPr lang="fr-FR" dirty="0" err="1" smtClean="0"/>
              <a:t>Array.prototype.includes</a:t>
            </a:r>
            <a:r>
              <a:rPr lang="fr-FR" dirty="0" smtClean="0"/>
              <a:t> </a:t>
            </a:r>
            <a:br>
              <a:rPr lang="fr-FR" dirty="0" smtClean="0"/>
            </a:br>
            <a:r>
              <a:rPr lang="fr-FR" dirty="0" smtClean="0">
                <a:latin typeface="Courier New" panose="02070309020205020404" pitchFamily="49" charset="0"/>
                <a:cs typeface="Courier New" panose="02070309020205020404" pitchFamily="49" charset="0"/>
              </a:rPr>
              <a:t>[1,2,3].</a:t>
            </a:r>
            <a:r>
              <a:rPr lang="fr-FR" dirty="0" err="1" smtClean="0">
                <a:latin typeface="Courier New" panose="02070309020205020404" pitchFamily="49" charset="0"/>
                <a:cs typeface="Courier New" panose="02070309020205020404" pitchFamily="49" charset="0"/>
              </a:rPr>
              <a:t>includes</a:t>
            </a:r>
            <a:r>
              <a:rPr lang="fr-FR" dirty="0" smtClean="0">
                <a:latin typeface="Courier New" panose="02070309020205020404" pitchFamily="49" charset="0"/>
                <a:cs typeface="Courier New" panose="02070309020205020404" pitchFamily="49" charset="0"/>
              </a:rPr>
              <a:t>(2) === </a:t>
            </a:r>
            <a:r>
              <a:rPr lang="fr-FR" dirty="0" err="1" smtClean="0">
                <a:latin typeface="Courier New" panose="02070309020205020404" pitchFamily="49" charset="0"/>
                <a:cs typeface="Courier New" panose="02070309020205020404" pitchFamily="49" charset="0"/>
              </a:rPr>
              <a:t>true</a:t>
            </a:r>
            <a:endParaRPr lang="fr-FR" dirty="0" smtClean="0">
              <a:latin typeface="Courier New" panose="02070309020205020404" pitchFamily="49" charset="0"/>
              <a:cs typeface="Courier New" panose="02070309020205020404" pitchFamily="49" charset="0"/>
            </a:endParaRPr>
          </a:p>
          <a:p>
            <a:pPr lvl="1">
              <a:spcBef>
                <a:spcPts val="1800"/>
              </a:spcBef>
            </a:pPr>
            <a:r>
              <a:rPr lang="fr-FR" dirty="0" smtClean="0"/>
              <a:t>Opérateur puissance</a:t>
            </a:r>
            <a:br>
              <a:rPr lang="fr-FR" dirty="0" smtClean="0"/>
            </a:br>
            <a:r>
              <a:rPr lang="fr-FR" dirty="0" smtClean="0">
                <a:latin typeface="Courier New" panose="02070309020205020404" pitchFamily="49" charset="0"/>
                <a:cs typeface="Courier New" panose="02070309020205020404" pitchFamily="49" charset="0"/>
              </a:rPr>
              <a:t>3**2 === 9</a:t>
            </a:r>
          </a:p>
          <a:p>
            <a:pPr>
              <a:spcBef>
                <a:spcPts val="1800"/>
              </a:spcBef>
            </a:pPr>
            <a:r>
              <a:rPr lang="fr-FR" dirty="0" smtClean="0"/>
              <a:t>ES2017 - </a:t>
            </a:r>
            <a:r>
              <a:rPr lang="fr-FR" dirty="0"/>
              <a:t>juin </a:t>
            </a:r>
            <a:r>
              <a:rPr lang="fr-FR" dirty="0" smtClean="0"/>
              <a:t>2017: 5 </a:t>
            </a:r>
            <a:r>
              <a:rPr lang="fr-FR" dirty="0" err="1" smtClean="0"/>
              <a:t>features</a:t>
            </a:r>
            <a:r>
              <a:rPr lang="fr-FR" dirty="0" smtClean="0"/>
              <a:t> principales</a:t>
            </a:r>
          </a:p>
          <a:p>
            <a:pPr>
              <a:spcBef>
                <a:spcPts val="1800"/>
              </a:spcBef>
            </a:pPr>
            <a:r>
              <a:rPr lang="fr-FR" dirty="0" smtClean="0"/>
              <a:t>ES2018 - juin 2018: 3 </a:t>
            </a:r>
            <a:r>
              <a:rPr lang="fr-FR" dirty="0" err="1"/>
              <a:t>features</a:t>
            </a:r>
            <a:r>
              <a:rPr lang="fr-FR" dirty="0"/>
              <a:t> principales</a:t>
            </a:r>
          </a:p>
          <a:p>
            <a:pPr>
              <a:spcBef>
                <a:spcPts val="1800"/>
              </a:spcBef>
            </a:pPr>
            <a:endParaRPr lang="fr-FR" dirty="0">
              <a:latin typeface="Courier New" panose="02070309020205020404" pitchFamily="49" charset="0"/>
              <a:cs typeface="Courier New" panose="020703090202050204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a:t>
            </a:fld>
            <a:endParaRPr lang="fr-FR" dirty="0"/>
          </a:p>
        </p:txBody>
      </p:sp>
    </p:spTree>
    <p:extLst>
      <p:ext uri="{BB962C8B-B14F-4D97-AF65-F5344CB8AC3E}">
        <p14:creationId xmlns:p14="http://schemas.microsoft.com/office/powerpoint/2010/main" val="381832127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130</a:t>
            </a:fld>
            <a:endParaRPr lang="fr-FR" dirty="0"/>
          </a:p>
        </p:txBody>
      </p:sp>
      <p:sp>
        <p:nvSpPr>
          <p:cNvPr id="7" name="Rectangle 6"/>
          <p:cNvSpPr/>
          <p:nvPr/>
        </p:nvSpPr>
        <p:spPr>
          <a:xfrm>
            <a:off x="107504" y="1556792"/>
            <a:ext cx="9036496" cy="3785652"/>
          </a:xfrm>
          <a:prstGeom prst="rect">
            <a:avLst/>
          </a:prstGeom>
        </p:spPr>
        <p:txBody>
          <a:bodyPr wrap="square">
            <a:spAutoFit/>
          </a:bodyPr>
          <a:lstStyle/>
          <a:p>
            <a:r>
              <a:rPr lang="fr-FR" sz="1400" dirty="0" smtClean="0">
                <a:solidFill>
                  <a:srgbClr val="008000"/>
                </a:solidFill>
                <a:latin typeface="Consolas" panose="020B0609020204030204" pitchFamily="49" charset="0"/>
                <a:cs typeface="Consolas" panose="020B0609020204030204" pitchFamily="49" charset="0"/>
              </a:rPr>
              <a:t>// 3) décomposer en fonctions pures</a:t>
            </a:r>
            <a:r>
              <a:rPr lang="fr-FR" sz="1400" dirty="0" smtClean="0">
                <a:solidFill>
                  <a:srgbClr val="008000"/>
                </a:solidFill>
                <a:latin typeface="Consolas" panose="020B0609020204030204" pitchFamily="49" charset="0"/>
                <a:cs typeface="Consolas" panose="020B0609020204030204" pitchFamily="49" charset="0"/>
              </a:rPr>
              <a:t/>
            </a:r>
            <a:br>
              <a:rPr lang="fr-FR" sz="1400" dirty="0" smtClean="0">
                <a:solidFill>
                  <a:srgbClr val="008000"/>
                </a:solidFill>
                <a:latin typeface="Consolas" panose="020B0609020204030204" pitchFamily="49" charset="0"/>
                <a:cs typeface="Consolas" panose="020B0609020204030204" pitchFamily="49" charset="0"/>
              </a:rPr>
            </a:br>
            <a:endParaRPr lang="fr-FR" sz="1400" dirty="0">
              <a:solidFill>
                <a:srgbClr val="000000"/>
              </a:solidFill>
              <a:latin typeface="Consolas" panose="020B0609020204030204" pitchFamily="49" charset="0"/>
              <a:cs typeface="Consolas" panose="020B0609020204030204" pitchFamily="49" charset="0"/>
            </a:endParaRPr>
          </a:p>
          <a:p>
            <a:r>
              <a:rPr lang="fr-FR" sz="1600" dirty="0">
                <a:solidFill>
                  <a:srgbClr val="000000"/>
                </a:solidFill>
                <a:latin typeface="Consolas" panose="020B0609020204030204" pitchFamily="49" charset="0"/>
                <a:cs typeface="Consolas" panose="020B0609020204030204" pitchFamily="49" charset="0"/>
              </a:rPr>
              <a:t/>
            </a:r>
            <a:br>
              <a:rPr lang="fr-FR" sz="1600" dirty="0">
                <a:solidFill>
                  <a:srgbClr val="000000"/>
                </a:solidFill>
                <a:latin typeface="Consolas" panose="020B0609020204030204" pitchFamily="49" charset="0"/>
                <a:cs typeface="Consolas" panose="020B0609020204030204" pitchFamily="49" charset="0"/>
              </a:rPr>
            </a:br>
            <a:r>
              <a:rPr lang="fr-FR" sz="1400" dirty="0">
                <a:solidFill>
                  <a:srgbClr val="AF00DB"/>
                </a:solidFill>
                <a:latin typeface="Consolas" panose="020B0609020204030204" pitchFamily="49" charset="0"/>
                <a:cs typeface="Consolas" panose="020B0609020204030204" pitchFamily="49" charset="0"/>
              </a:rPr>
              <a:t>import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AF00DB"/>
                </a:solidFill>
                <a:latin typeface="Consolas" panose="020B0609020204030204" pitchFamily="49" charset="0"/>
                <a:cs typeface="Consolas" panose="020B0609020204030204" pitchFamily="49" charset="0"/>
              </a:rPr>
              <a:t>from</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users.json</a:t>
            </a:r>
            <a:r>
              <a:rPr lang="fr-FR" sz="1400" dirty="0">
                <a:solidFill>
                  <a:srgbClr val="A31515"/>
                </a:solidFill>
                <a:latin typeface="Consolas" panose="020B0609020204030204" pitchFamily="49" charset="0"/>
                <a:cs typeface="Consolas" panose="020B0609020204030204" pitchFamily="49" charset="0"/>
              </a:rPr>
              <a:t>"</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AF00DB"/>
                </a:solidFill>
                <a:latin typeface="Consolas" panose="020B0609020204030204" pitchFamily="49" charset="0"/>
                <a:cs typeface="Consolas" panose="020B0609020204030204" pitchFamily="49" charset="0"/>
              </a:rPr>
              <a:t>import</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compose</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AF00DB"/>
                </a:solidFill>
                <a:latin typeface="Consolas" panose="020B0609020204030204" pitchFamily="49" charset="0"/>
                <a:cs typeface="Consolas" panose="020B0609020204030204" pitchFamily="49" charset="0"/>
              </a:rPr>
              <a:t>from</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utils</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functions</a:t>
            </a:r>
            <a:r>
              <a:rPr lang="fr-FR" sz="1400" dirty="0">
                <a:solidFill>
                  <a:srgbClr val="A31515"/>
                </a:solidFill>
                <a:latin typeface="Consolas" panose="020B0609020204030204" pitchFamily="49" charset="0"/>
                <a:cs typeface="Consolas" panose="020B0609020204030204" pitchFamily="49" charset="0"/>
              </a:rPr>
              <a:t>"</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000000"/>
                </a:solidFill>
                <a:latin typeface="Consolas" panose="020B0609020204030204" pitchFamily="49" charset="0"/>
                <a:cs typeface="Consolas" panose="020B0609020204030204" pitchFamily="49" charset="0"/>
              </a:rPr>
              <a:t/>
            </a:r>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sortByLastName</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795E26"/>
                </a:solidFill>
                <a:latin typeface="Consolas" panose="020B0609020204030204" pitchFamily="49" charset="0"/>
                <a:cs typeface="Consolas" panose="020B0609020204030204" pitchFamily="49" charset="0"/>
              </a:rPr>
              <a:t>sort</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b</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001080"/>
                </a:solidFill>
                <a:latin typeface="Consolas" panose="020B0609020204030204" pitchFamily="49" charset="0"/>
                <a:cs typeface="Consolas" panose="020B0609020204030204" pitchFamily="49" charset="0"/>
              </a:rPr>
              <a:t>lastName</a:t>
            </a:r>
            <a:r>
              <a:rPr lang="fr-FR" sz="1400" dirty="0">
                <a:solidFill>
                  <a:srgbClr val="000000"/>
                </a:solidFill>
                <a:latin typeface="Consolas" panose="020B0609020204030204" pitchFamily="49" charset="0"/>
                <a:cs typeface="Consolas" panose="020B0609020204030204" pitchFamily="49" charset="0"/>
              </a:rPr>
              <a:t> &lt; </a:t>
            </a:r>
            <a:r>
              <a:rPr lang="fr-FR" sz="1400" dirty="0" err="1">
                <a:solidFill>
                  <a:srgbClr val="001080"/>
                </a:solidFill>
                <a:latin typeface="Consolas" panose="020B0609020204030204" pitchFamily="49" charset="0"/>
                <a:cs typeface="Consolas" panose="020B0609020204030204" pitchFamily="49" charset="0"/>
              </a:rPr>
              <a:t>b</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001080"/>
                </a:solidFill>
                <a:latin typeface="Consolas" panose="020B0609020204030204" pitchFamily="49" charset="0"/>
                <a:cs typeface="Consolas" panose="020B0609020204030204" pitchFamily="49" charset="0"/>
              </a:rPr>
              <a:t>lastName</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9885A"/>
                </a:solidFill>
                <a:latin typeface="Consolas" panose="020B0609020204030204" pitchFamily="49" charset="0"/>
                <a:cs typeface="Consolas" panose="020B0609020204030204" pitchFamily="49" charset="0"/>
              </a:rPr>
              <a:t>1</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9885A"/>
                </a:solidFill>
                <a:latin typeface="Consolas" panose="020B0609020204030204" pitchFamily="49" charset="0"/>
                <a:cs typeface="Consolas" panose="020B0609020204030204" pitchFamily="49" charset="0"/>
              </a:rPr>
              <a:t>1</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795E26"/>
                </a:solidFill>
                <a:latin typeface="Consolas" panose="020B0609020204030204" pitchFamily="49" charset="0"/>
                <a:cs typeface="Consolas" panose="020B0609020204030204" pitchFamily="49" charset="0"/>
              </a:rPr>
              <a:t>filterAgeOver18</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filter</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user</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user</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001080"/>
                </a:solidFill>
                <a:latin typeface="Consolas" panose="020B0609020204030204" pitchFamily="49" charset="0"/>
                <a:cs typeface="Consolas" panose="020B0609020204030204" pitchFamily="49" charset="0"/>
              </a:rPr>
              <a:t>age</a:t>
            </a:r>
            <a:r>
              <a:rPr lang="fr-FR" sz="1400" dirty="0">
                <a:solidFill>
                  <a:srgbClr val="000000"/>
                </a:solidFill>
                <a:latin typeface="Consolas" panose="020B0609020204030204" pitchFamily="49" charset="0"/>
                <a:cs typeface="Consolas" panose="020B0609020204030204" pitchFamily="49" charset="0"/>
              </a:rPr>
              <a:t> &gt;= </a:t>
            </a:r>
            <a:r>
              <a:rPr lang="fr-FR" sz="1400" dirty="0">
                <a:solidFill>
                  <a:srgbClr val="09885A"/>
                </a:solidFill>
                <a:latin typeface="Consolas" panose="020B0609020204030204" pitchFamily="49" charset="0"/>
                <a:cs typeface="Consolas" panose="020B0609020204030204" pitchFamily="49" charset="0"/>
              </a:rPr>
              <a:t>18</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takeFive</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slice</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9885A"/>
                </a:solidFill>
                <a:latin typeface="Consolas" panose="020B0609020204030204" pitchFamily="49" charset="0"/>
                <a:cs typeface="Consolas" panose="020B0609020204030204" pitchFamily="49" charset="0"/>
              </a:rPr>
              <a:t>0</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9885A"/>
                </a:solidFill>
                <a:latin typeface="Consolas" panose="020B0609020204030204" pitchFamily="49" charset="0"/>
                <a:cs typeface="Consolas" panose="020B0609020204030204" pitchFamily="49" charset="0"/>
              </a:rPr>
              <a:t>5</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getFirstNames</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001080"/>
                </a:solidFill>
                <a:latin typeface="Consolas" panose="020B0609020204030204" pitchFamily="49" charset="0"/>
                <a:cs typeface="Consolas" panose="020B0609020204030204" pitchFamily="49" charset="0"/>
              </a:rPr>
              <a:t>users</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users</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map</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user</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user</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001080"/>
                </a:solidFill>
                <a:latin typeface="Consolas" panose="020B0609020204030204" pitchFamily="49" charset="0"/>
                <a:cs typeface="Consolas" panose="020B0609020204030204" pitchFamily="49" charset="0"/>
              </a:rPr>
              <a:t>firstName</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000000"/>
                </a:solidFill>
                <a:latin typeface="Consolas" panose="020B0609020204030204" pitchFamily="49" charset="0"/>
                <a:cs typeface="Consolas" panose="020B0609020204030204" pitchFamily="49" charset="0"/>
              </a:rPr>
              <a:t/>
            </a:r>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getUsersOverAge18</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795E26"/>
                </a:solidFill>
                <a:latin typeface="Consolas" panose="020B0609020204030204" pitchFamily="49" charset="0"/>
                <a:cs typeface="Consolas" panose="020B0609020204030204" pitchFamily="49" charset="0"/>
              </a:rPr>
              <a:t>compose</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001080"/>
                </a:solidFill>
                <a:latin typeface="Consolas" panose="020B0609020204030204" pitchFamily="49" charset="0"/>
                <a:cs typeface="Consolas" panose="020B0609020204030204" pitchFamily="49" charset="0"/>
              </a:rPr>
              <a:t>sortByLastName</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filterAgeOver18</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takeFive</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000000"/>
                </a:solidFill>
                <a:latin typeface="Consolas" panose="020B0609020204030204" pitchFamily="49" charset="0"/>
                <a:cs typeface="Consolas" panose="020B0609020204030204" pitchFamily="49" charset="0"/>
              </a:rPr>
              <a:t/>
            </a:r>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results</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795E26"/>
                </a:solidFill>
                <a:latin typeface="Consolas" panose="020B0609020204030204" pitchFamily="49" charset="0"/>
                <a:cs typeface="Consolas" panose="020B0609020204030204" pitchFamily="49" charset="0"/>
              </a:rPr>
              <a:t>getUsersOverAge18</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output</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795E26"/>
                </a:solidFill>
                <a:latin typeface="Consolas" panose="020B0609020204030204" pitchFamily="49" charset="0"/>
                <a:cs typeface="Consolas" panose="020B0609020204030204" pitchFamily="49" charset="0"/>
              </a:rPr>
              <a:t>getFirstNames</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001080"/>
                </a:solidFill>
                <a:latin typeface="Consolas" panose="020B0609020204030204" pitchFamily="49" charset="0"/>
                <a:cs typeface="Consolas" panose="020B0609020204030204" pitchFamily="49" charset="0"/>
              </a:rPr>
              <a:t>results</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join</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FF0000"/>
                </a:solidFill>
                <a:latin typeface="Consolas" panose="020B0609020204030204" pitchFamily="49" charset="0"/>
                <a:cs typeface="Consolas" panose="020B0609020204030204" pitchFamily="49" charset="0"/>
              </a:rPr>
              <a:t>\n</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000000"/>
                </a:solidFill>
                <a:latin typeface="Consolas" panose="020B0609020204030204" pitchFamily="49" charset="0"/>
                <a:cs typeface="Consolas" panose="020B0609020204030204" pitchFamily="49" charset="0"/>
              </a:rPr>
              <a:t/>
            </a:r>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1080"/>
                </a:solidFill>
                <a:latin typeface="Consolas" panose="020B0609020204030204" pitchFamily="49" charset="0"/>
                <a:cs typeface="Consolas" panose="020B0609020204030204" pitchFamily="49" charset="0"/>
              </a:rPr>
              <a:t>document</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querySelector</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results</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001080"/>
                </a:solidFill>
                <a:latin typeface="Consolas" panose="020B0609020204030204" pitchFamily="49" charset="0"/>
                <a:cs typeface="Consolas" panose="020B0609020204030204" pitchFamily="49" charset="0"/>
              </a:rPr>
              <a:t>textContent</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output</a:t>
            </a:r>
            <a:r>
              <a:rPr lang="fr-FR" sz="1400" dirty="0">
                <a:solidFill>
                  <a:srgbClr val="000000"/>
                </a:solidFill>
                <a:latin typeface="Consolas" panose="020B0609020204030204" pitchFamily="49" charset="0"/>
                <a:cs typeface="Consolas" panose="020B0609020204030204" pitchFamily="49" charset="0"/>
              </a:rPr>
              <a:t>;</a:t>
            </a:r>
            <a:endParaRPr lang="fr-FR" sz="1400" b="0" dirty="0">
              <a:solidFill>
                <a:srgbClr val="000000"/>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5682504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131</a:t>
            </a:fld>
            <a:endParaRPr lang="fr-FR" dirty="0"/>
          </a:p>
        </p:txBody>
      </p:sp>
      <p:sp>
        <p:nvSpPr>
          <p:cNvPr id="7" name="Rectangle 6"/>
          <p:cNvSpPr/>
          <p:nvPr/>
        </p:nvSpPr>
        <p:spPr>
          <a:xfrm>
            <a:off x="107504" y="1556792"/>
            <a:ext cx="8797579" cy="4616648"/>
          </a:xfrm>
          <a:prstGeom prst="rect">
            <a:avLst/>
          </a:prstGeom>
        </p:spPr>
        <p:txBody>
          <a:bodyPr wrap="square">
            <a:spAutoFit/>
          </a:bodyPr>
          <a:lstStyle/>
          <a:p>
            <a:r>
              <a:rPr lang="en-US" sz="1400" dirty="0">
                <a:solidFill>
                  <a:srgbClr val="008000"/>
                </a:solidFill>
                <a:latin typeface="Consolas" panose="020B0609020204030204" pitchFamily="49" charset="0"/>
                <a:cs typeface="Consolas" panose="020B0609020204030204" pitchFamily="49" charset="0"/>
              </a:rPr>
              <a:t>// 4) </a:t>
            </a:r>
            <a:r>
              <a:rPr lang="en-US" sz="1400" dirty="0" err="1">
                <a:solidFill>
                  <a:srgbClr val="008000"/>
                </a:solidFill>
                <a:latin typeface="Consolas" panose="020B0609020204030204" pitchFamily="49" charset="0"/>
                <a:cs typeface="Consolas" panose="020B0609020204030204" pitchFamily="49" charset="0"/>
              </a:rPr>
              <a:t>extraire</a:t>
            </a:r>
            <a:r>
              <a:rPr lang="en-US" sz="1400" dirty="0">
                <a:solidFill>
                  <a:srgbClr val="008000"/>
                </a:solidFill>
                <a:latin typeface="Consolas" panose="020B0609020204030204" pitchFamily="49" charset="0"/>
                <a:cs typeface="Consolas" panose="020B0609020204030204" pitchFamily="49" charset="0"/>
              </a:rPr>
              <a:t> les </a:t>
            </a:r>
            <a:r>
              <a:rPr lang="en-US" sz="1400" dirty="0" err="1">
                <a:solidFill>
                  <a:srgbClr val="008000"/>
                </a:solidFill>
                <a:latin typeface="Consolas" panose="020B0609020204030204" pitchFamily="49" charset="0"/>
                <a:cs typeface="Consolas" panose="020B0609020204030204" pitchFamily="49" charset="0"/>
              </a:rPr>
              <a:t>valeurs</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arbitraires</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en</a:t>
            </a:r>
            <a:r>
              <a:rPr lang="en-US" sz="1400" dirty="0">
                <a:solidFill>
                  <a:srgbClr val="008000"/>
                </a:solidFill>
                <a:latin typeface="Consolas" panose="020B0609020204030204" pitchFamily="49" charset="0"/>
                <a:cs typeface="Consolas" panose="020B0609020204030204" pitchFamily="49" charset="0"/>
              </a:rPr>
              <a:t> arguments pour </a:t>
            </a:r>
            <a:r>
              <a:rPr lang="en-US" sz="1400" dirty="0" err="1">
                <a:solidFill>
                  <a:srgbClr val="008000"/>
                </a:solidFill>
                <a:latin typeface="Consolas" panose="020B0609020204030204" pitchFamily="49" charset="0"/>
                <a:cs typeface="Consolas" panose="020B0609020204030204" pitchFamily="49" charset="0"/>
              </a:rPr>
              <a:t>gagner</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en</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généricité</a:t>
            </a:r>
            <a:endParaRPr lang="en-US" sz="1400" dirty="0">
              <a:solidFill>
                <a:srgbClr val="000000"/>
              </a:solidFill>
              <a:latin typeface="Consolas" panose="020B0609020204030204" pitchFamily="49" charset="0"/>
              <a:cs typeface="Consolas" panose="020B0609020204030204" pitchFamily="49" charset="0"/>
            </a:endParaRPr>
          </a:p>
          <a:p>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rajouter</a:t>
            </a:r>
            <a:r>
              <a:rPr lang="en-US" sz="1400" dirty="0">
                <a:solidFill>
                  <a:srgbClr val="008000"/>
                </a:solidFill>
                <a:latin typeface="Consolas" panose="020B0609020204030204" pitchFamily="49" charset="0"/>
                <a:cs typeface="Consolas" panose="020B0609020204030204" pitchFamily="49" charset="0"/>
              </a:rPr>
              <a:t> des </a:t>
            </a:r>
            <a:r>
              <a:rPr lang="en-US" sz="1400" dirty="0" err="1">
                <a:solidFill>
                  <a:srgbClr val="008000"/>
                </a:solidFill>
                <a:latin typeface="Consolas" panose="020B0609020204030204" pitchFamily="49" charset="0"/>
                <a:cs typeface="Consolas" panose="020B0609020204030204" pitchFamily="49" charset="0"/>
              </a:rPr>
              <a:t>fonctions</a:t>
            </a:r>
            <a:r>
              <a:rPr lang="en-US" sz="1400" dirty="0">
                <a:solidFill>
                  <a:srgbClr val="008000"/>
                </a:solidFill>
                <a:latin typeface="Consolas" panose="020B0609020204030204" pitchFamily="49" charset="0"/>
                <a:cs typeface="Consolas" panose="020B0609020204030204" pitchFamily="49" charset="0"/>
              </a:rPr>
              <a:t> de </a:t>
            </a:r>
            <a:r>
              <a:rPr lang="en-US" sz="1400" dirty="0" err="1">
                <a:solidFill>
                  <a:srgbClr val="008000"/>
                </a:solidFill>
                <a:latin typeface="Consolas" panose="020B0609020204030204" pitchFamily="49" charset="0"/>
                <a:cs typeface="Consolas" panose="020B0609020204030204" pitchFamily="49" charset="0"/>
              </a:rPr>
              <a:t>mappage</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d'arguments</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si</a:t>
            </a:r>
            <a:r>
              <a:rPr lang="en-US" sz="1400" dirty="0">
                <a:solidFill>
                  <a:srgbClr val="008000"/>
                </a:solidFill>
                <a:latin typeface="Consolas" panose="020B0609020204030204" pitchFamily="49" charset="0"/>
                <a:cs typeface="Consolas" panose="020B0609020204030204" pitchFamily="49" charset="0"/>
              </a:rPr>
              <a:t> </a:t>
            </a:r>
            <a:r>
              <a:rPr lang="en-US" sz="1400" dirty="0" err="1">
                <a:solidFill>
                  <a:srgbClr val="008000"/>
                </a:solidFill>
                <a:latin typeface="Consolas" panose="020B0609020204030204" pitchFamily="49" charset="0"/>
                <a:cs typeface="Consolas" panose="020B0609020204030204" pitchFamily="49" charset="0"/>
              </a:rPr>
              <a:t>nécessaire</a:t>
            </a:r>
            <a:endParaRPr lang="en-US" sz="1400" dirty="0">
              <a:solidFill>
                <a:srgbClr val="000000"/>
              </a:solidFill>
              <a:latin typeface="Consolas" panose="020B0609020204030204" pitchFamily="49" charset="0"/>
              <a:cs typeface="Consolas" panose="020B0609020204030204" pitchFamily="49" charset="0"/>
            </a:endParaRPr>
          </a:p>
          <a:p>
            <a:r>
              <a:rPr lang="en-US" sz="1400" dirty="0">
                <a:solidFill>
                  <a:srgbClr val="000000"/>
                </a:solidFill>
                <a:latin typeface="Consolas" panose="020B0609020204030204" pitchFamily="49" charset="0"/>
                <a:cs typeface="Consolas" panose="020B0609020204030204" pitchFamily="49" charset="0"/>
              </a:rPr>
              <a:t/>
            </a:r>
            <a:br>
              <a:rPr lang="en-US" sz="1400" dirty="0">
                <a:solidFill>
                  <a:srgbClr val="000000"/>
                </a:solidFill>
                <a:latin typeface="Consolas" panose="020B0609020204030204" pitchFamily="49" charset="0"/>
                <a:cs typeface="Consolas" panose="020B0609020204030204" pitchFamily="49" charset="0"/>
              </a:rPr>
            </a:br>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users.json</a:t>
            </a:r>
            <a:r>
              <a:rPr lang="en-US" sz="1400" dirty="0">
                <a:solidFill>
                  <a:srgbClr val="A31515"/>
                </a:solidFill>
                <a:latin typeface="Consolas" panose="020B0609020204030204" pitchFamily="49" charset="0"/>
                <a:cs typeface="Consolas" panose="020B0609020204030204" pitchFamily="49" charset="0"/>
              </a:rPr>
              <a:t>"</a:t>
            </a:r>
            <a:endParaRPr lang="en-US" sz="1400" dirty="0">
              <a:solidFill>
                <a:srgbClr val="000000"/>
              </a:solidFill>
              <a:latin typeface="Consolas" panose="020B0609020204030204" pitchFamily="49" charset="0"/>
              <a:cs typeface="Consolas" panose="020B0609020204030204" pitchFamily="49" charset="0"/>
            </a:endParaRPr>
          </a:p>
          <a:p>
            <a:r>
              <a:rPr lang="en-US" sz="1400" dirty="0">
                <a:solidFill>
                  <a:srgbClr val="AF00DB"/>
                </a:solidFill>
                <a:latin typeface="Consolas" panose="020B0609020204030204" pitchFamily="49" charset="0"/>
                <a:cs typeface="Consolas" panose="020B0609020204030204" pitchFamily="49" charset="0"/>
              </a:rPr>
              <a:t>import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AF00DB"/>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utils</a:t>
            </a:r>
            <a:r>
              <a:rPr lang="en-US" sz="1400" dirty="0">
                <a:solidFill>
                  <a:srgbClr val="A31515"/>
                </a:solidFill>
                <a:latin typeface="Consolas" panose="020B0609020204030204" pitchFamily="49" charset="0"/>
                <a:cs typeface="Consolas" panose="020B0609020204030204" pitchFamily="49" charset="0"/>
              </a:rPr>
              <a:t>/functions"</a:t>
            </a:r>
            <a:endParaRPr lang="en-US" sz="1400" dirty="0">
              <a:solidFill>
                <a:srgbClr val="000000"/>
              </a:solidFill>
              <a:latin typeface="Consolas" panose="020B0609020204030204" pitchFamily="49" charset="0"/>
              <a:cs typeface="Consolas" panose="020B0609020204030204" pitchFamily="49" charset="0"/>
            </a:endParaRPr>
          </a:p>
          <a:p>
            <a:r>
              <a:rPr lang="en-US" sz="1400" dirty="0">
                <a:solidFill>
                  <a:srgbClr val="000000"/>
                </a:solidFill>
                <a:latin typeface="Consolas" panose="020B0609020204030204" pitchFamily="49" charset="0"/>
                <a:cs typeface="Consolas" panose="020B0609020204030204" pitchFamily="49" charset="0"/>
              </a:rPr>
              <a:t/>
            </a:r>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sort</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a</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&lt; </a:t>
            </a:r>
            <a:r>
              <a:rPr lang="en-US" sz="1400" dirty="0">
                <a:solidFill>
                  <a:srgbClr val="001080"/>
                </a:solidFill>
                <a:latin typeface="Consolas" panose="020B0609020204030204" pitchFamily="49" charset="0"/>
                <a:cs typeface="Consolas" panose="020B0609020204030204" pitchFamily="49" charset="0"/>
              </a:rPr>
              <a:t>b</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9885A"/>
                </a:solidFill>
                <a:latin typeface="Consolas" panose="020B0609020204030204" pitchFamily="49" charset="0"/>
                <a:cs typeface="Consolas" panose="020B0609020204030204" pitchFamily="49" charset="0"/>
              </a:rPr>
              <a:t>1</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filter</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key</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test</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val</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slice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0</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nb</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1080"/>
                </a:solidFill>
                <a:latin typeface="Consolas" panose="020B0609020204030204" pitchFamily="49" charset="0"/>
                <a:cs typeface="Consolas" panose="020B0609020204030204" pitchFamily="49" charset="0"/>
              </a:rPr>
              <a:t>data</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map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prop</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value</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0000"/>
                </a:solidFill>
                <a:latin typeface="Consolas" panose="020B0609020204030204" pitchFamily="49" charset="0"/>
                <a:cs typeface="Consolas" panose="020B0609020204030204" pitchFamily="49" charset="0"/>
              </a:rPr>
              <a:t/>
            </a:r>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compose</a:t>
            </a:r>
            <a:r>
              <a:rPr lang="en-US" sz="1400" dirty="0">
                <a:solidFill>
                  <a:srgbClr val="000000"/>
                </a:solidFill>
                <a:latin typeface="Consolas" panose="020B0609020204030204" pitchFamily="49" charset="0"/>
                <a:cs typeface="Consolas" panose="020B0609020204030204" pitchFamily="49" charset="0"/>
              </a:rPr>
              <a:t>(</a:t>
            </a:r>
          </a:p>
          <a:p>
            <a:r>
              <a:rPr lang="en-US" sz="1400" dirty="0" smtClean="0">
                <a:solidFill>
                  <a:srgbClr val="001080"/>
                </a:solidFill>
                <a:latin typeface="Consolas" panose="020B0609020204030204" pitchFamily="49" charset="0"/>
                <a:cs typeface="Consolas" panose="020B0609020204030204" pitchFamily="49" charset="0"/>
              </a:rPr>
              <a:t>  data</a:t>
            </a:r>
            <a:r>
              <a:rPr lang="en-US" sz="1400" dirty="0" smtClean="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sortBy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lastName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smtClean="0">
                <a:solidFill>
                  <a:srgbClr val="001080"/>
                </a:solidFill>
                <a:latin typeface="Consolas" panose="020B0609020204030204" pitchFamily="49" charset="0"/>
                <a:cs typeface="Consolas" panose="020B0609020204030204" pitchFamily="49" charset="0"/>
              </a:rPr>
              <a:t>  data</a:t>
            </a:r>
            <a:r>
              <a:rPr lang="en-US" sz="1400" dirty="0" smtClean="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795E26"/>
                </a:solidFill>
                <a:latin typeface="Consolas" panose="020B0609020204030204" pitchFamily="49" charset="0"/>
                <a:cs typeface="Consolas" panose="020B0609020204030204" pitchFamily="49" charset="0"/>
              </a:rPr>
              <a:t>filterBy</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"age"</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n</a:t>
            </a:r>
            <a:r>
              <a:rPr lang="en-US" sz="1400" dirty="0">
                <a:solidFill>
                  <a:srgbClr val="000000"/>
                </a:solidFill>
                <a:latin typeface="Consolas" panose="020B0609020204030204" pitchFamily="49" charset="0"/>
                <a:cs typeface="Consolas" panose="020B0609020204030204" pitchFamily="49" charset="0"/>
              </a:rPr>
              <a:t> &gt;= </a:t>
            </a:r>
            <a:r>
              <a:rPr lang="en-US" sz="1400" dirty="0">
                <a:solidFill>
                  <a:srgbClr val="09885A"/>
                </a:solidFill>
                <a:latin typeface="Consolas" panose="020B0609020204030204" pitchFamily="49" charset="0"/>
                <a:cs typeface="Consolas" panose="020B0609020204030204" pitchFamily="49" charset="0"/>
              </a:rPr>
              <a:t>18</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smtClean="0">
                <a:solidFill>
                  <a:srgbClr val="001080"/>
                </a:solidFill>
                <a:latin typeface="Consolas" panose="020B0609020204030204" pitchFamily="49" charset="0"/>
                <a:cs typeface="Consolas" panose="020B0609020204030204" pitchFamily="49" charset="0"/>
              </a:rPr>
              <a:t>  data</a:t>
            </a:r>
            <a:r>
              <a:rPr lang="en-US" sz="1400" dirty="0" smtClean="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=&gt;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795E26"/>
                </a:solidFill>
                <a:latin typeface="Consolas" panose="020B0609020204030204" pitchFamily="49" charset="0"/>
                <a:cs typeface="Consolas" panose="020B0609020204030204" pitchFamily="49" charset="0"/>
              </a:rPr>
              <a:t>take</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9885A"/>
                </a:solidFill>
                <a:latin typeface="Consolas" panose="020B0609020204030204" pitchFamily="49" charset="0"/>
                <a:cs typeface="Consolas" panose="020B0609020204030204" pitchFamily="49" charset="0"/>
              </a:rPr>
              <a:t>5</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0000"/>
                </a:solidFill>
                <a:latin typeface="Consolas" panose="020B0609020204030204" pitchFamily="49" charset="0"/>
                <a:cs typeface="Consolas" panose="020B0609020204030204" pitchFamily="49" charset="0"/>
              </a:rPr>
              <a:t/>
            </a:r>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795E26"/>
                </a:solidFill>
                <a:latin typeface="Consolas" panose="020B0609020204030204" pitchFamily="49" charset="0"/>
                <a:cs typeface="Consolas" panose="020B0609020204030204" pitchFamily="49" charset="0"/>
              </a:rPr>
              <a:t>getUsersOverAge18</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001080"/>
                </a:solidFill>
                <a:latin typeface="Consolas" panose="020B0609020204030204" pitchFamily="49" charset="0"/>
                <a:cs typeface="Consolas" panose="020B0609020204030204" pitchFamily="49" charset="0"/>
              </a:rPr>
              <a:t>data</a:t>
            </a:r>
            <a:r>
              <a:rPr lang="en-US" sz="1400" dirty="0">
                <a:solidFill>
                  <a:srgbClr val="000000"/>
                </a:solidFill>
                <a:latin typeface="Consolas" panose="020B0609020204030204" pitchFamily="49" charset="0"/>
                <a:cs typeface="Consolas" panose="020B0609020204030204" pitchFamily="49" charset="0"/>
              </a:rPr>
              <a:t>)</a:t>
            </a:r>
          </a:p>
          <a:p>
            <a:r>
              <a:rPr lang="en-US" sz="1400" dirty="0" err="1">
                <a:solidFill>
                  <a:srgbClr val="0000FF"/>
                </a:solidFill>
                <a:latin typeface="Consolas" panose="020B0609020204030204" pitchFamily="49" charset="0"/>
                <a:cs typeface="Consolas" panose="020B0609020204030204" pitchFamily="49" charset="0"/>
              </a:rPr>
              <a:t>const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795E26"/>
                </a:solidFill>
                <a:latin typeface="Consolas" panose="020B0609020204030204" pitchFamily="49" charset="0"/>
                <a:cs typeface="Consolas" panose="020B0609020204030204" pitchFamily="49" charset="0"/>
              </a:rPr>
              <a:t>mapToProp</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firstName</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1080"/>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795E26"/>
                </a:solidFill>
                <a:latin typeface="Consolas" panose="020B0609020204030204" pitchFamily="49" charset="0"/>
                <a:cs typeface="Consolas" panose="020B0609020204030204" pitchFamily="49" charset="0"/>
              </a:rPr>
              <a:t>join</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FF0000"/>
                </a:solidFill>
                <a:latin typeface="Consolas" panose="020B0609020204030204" pitchFamily="49" charset="0"/>
                <a:cs typeface="Consolas" panose="020B0609020204030204" pitchFamily="49" charset="0"/>
              </a:rPr>
              <a:t>\n</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000000"/>
                </a:solidFill>
                <a:latin typeface="Consolas" panose="020B0609020204030204" pitchFamily="49" charset="0"/>
                <a:cs typeface="Consolas" panose="020B0609020204030204" pitchFamily="49" charset="0"/>
              </a:rPr>
              <a:t/>
            </a:r>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1080"/>
                </a:solidFill>
                <a:latin typeface="Consolas" panose="020B0609020204030204" pitchFamily="49" charset="0"/>
                <a:cs typeface="Consolas" panose="020B0609020204030204" pitchFamily="49" charset="0"/>
              </a:rPr>
              <a:t>document</a:t>
            </a:r>
            <a:r>
              <a:rPr lang="en-US" sz="1400" dirty="0" err="1">
                <a:solidFill>
                  <a:srgbClr val="000000"/>
                </a:solidFill>
                <a:latin typeface="Consolas" panose="020B0609020204030204" pitchFamily="49" charset="0"/>
                <a:cs typeface="Consolas" panose="020B0609020204030204" pitchFamily="49" charset="0"/>
              </a:rPr>
              <a:t>.</a:t>
            </a:r>
            <a:r>
              <a:rPr lang="en-US" sz="1400" dirty="0" err="1">
                <a:solidFill>
                  <a:srgbClr val="795E26"/>
                </a:solidFill>
                <a:latin typeface="Consolas" panose="020B0609020204030204" pitchFamily="49" charset="0"/>
                <a:cs typeface="Consolas" panose="020B0609020204030204" pitchFamily="49" charset="0"/>
              </a:rPr>
              <a:t>querySelector</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"#results"</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001080"/>
                </a:solidFill>
                <a:latin typeface="Consolas" panose="020B0609020204030204" pitchFamily="49" charset="0"/>
                <a:cs typeface="Consolas" panose="020B0609020204030204" pitchFamily="49" charset="0"/>
              </a:rPr>
              <a:t>textContent</a:t>
            </a:r>
            <a:r>
              <a:rPr lang="en-US" sz="1400" dirty="0">
                <a:solidFill>
                  <a:srgbClr val="000000"/>
                </a:solidFill>
                <a:latin typeface="Consolas" panose="020B0609020204030204" pitchFamily="49" charset="0"/>
                <a:cs typeface="Consolas" panose="020B0609020204030204" pitchFamily="49" charset="0"/>
              </a:rPr>
              <a:t> = </a:t>
            </a:r>
            <a:r>
              <a:rPr lang="en-US" sz="1400" dirty="0">
                <a:solidFill>
                  <a:srgbClr val="001080"/>
                </a:solidFill>
                <a:latin typeface="Consolas" panose="020B0609020204030204" pitchFamily="49" charset="0"/>
                <a:cs typeface="Consolas" panose="020B0609020204030204" pitchFamily="49" charset="0"/>
              </a:rPr>
              <a:t>output</a:t>
            </a:r>
            <a:r>
              <a:rPr lang="en-US" sz="1400" dirty="0">
                <a:solidFill>
                  <a:srgbClr val="000000"/>
                </a:solidFill>
                <a:latin typeface="Consolas" panose="020B0609020204030204" pitchFamily="49" charset="0"/>
                <a:cs typeface="Consolas" panose="020B0609020204030204" pitchFamily="49" charset="0"/>
              </a:rPr>
              <a:t>;</a:t>
            </a:r>
            <a:endParaRPr lang="en-US" sz="1400" b="0" dirty="0">
              <a:solidFill>
                <a:srgbClr val="000000"/>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5272191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132</a:t>
            </a:fld>
            <a:endParaRPr lang="fr-FR" dirty="0"/>
          </a:p>
        </p:txBody>
      </p:sp>
      <p:sp>
        <p:nvSpPr>
          <p:cNvPr id="3" name="Rectangle 2"/>
          <p:cNvSpPr/>
          <p:nvPr/>
        </p:nvSpPr>
        <p:spPr>
          <a:xfrm>
            <a:off x="107504" y="1556792"/>
            <a:ext cx="8928992" cy="4616648"/>
          </a:xfrm>
          <a:prstGeom prst="rect">
            <a:avLst/>
          </a:prstGeom>
        </p:spPr>
        <p:txBody>
          <a:bodyPr wrap="square">
            <a:spAutoFit/>
          </a:bodyPr>
          <a:lstStyle/>
          <a:p>
            <a:r>
              <a:rPr lang="fr-FR" sz="1400" dirty="0">
                <a:solidFill>
                  <a:srgbClr val="008000"/>
                </a:solidFill>
                <a:latin typeface="Consolas" panose="020B0609020204030204" pitchFamily="49" charset="0"/>
                <a:cs typeface="Consolas" panose="020B0609020204030204" pitchFamily="49" charset="0"/>
              </a:rPr>
              <a:t>// 5) </a:t>
            </a:r>
            <a:r>
              <a:rPr lang="fr-FR" sz="1400" dirty="0" err="1">
                <a:solidFill>
                  <a:srgbClr val="008000"/>
                </a:solidFill>
                <a:latin typeface="Consolas" panose="020B0609020204030204" pitchFamily="49" charset="0"/>
                <a:cs typeface="Consolas" panose="020B0609020204030204" pitchFamily="49" charset="0"/>
              </a:rPr>
              <a:t>curryfier</a:t>
            </a:r>
            <a:r>
              <a:rPr lang="fr-FR" sz="1400" dirty="0">
                <a:solidFill>
                  <a:srgbClr val="008000"/>
                </a:solidFill>
                <a:latin typeface="Consolas" panose="020B0609020204030204" pitchFamily="49" charset="0"/>
                <a:cs typeface="Consolas" panose="020B0609020204030204" pitchFamily="49" charset="0"/>
              </a:rPr>
              <a:t> les fonctions pour réduire leur nombre d’arguments</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008000"/>
                </a:solidFill>
                <a:latin typeface="Consolas" panose="020B0609020204030204" pitchFamily="49" charset="0"/>
                <a:cs typeface="Consolas" panose="020B0609020204030204" pitchFamily="49" charset="0"/>
              </a:rPr>
              <a:t>// et supprimer les fonctions de mappage superflues</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000000"/>
                </a:solidFill>
                <a:latin typeface="Consolas" panose="020B0609020204030204" pitchFamily="49" charset="0"/>
                <a:cs typeface="Consolas" panose="020B0609020204030204" pitchFamily="49" charset="0"/>
              </a:rPr>
              <a:t/>
            </a:r>
            <a:br>
              <a:rPr lang="fr-FR" sz="1400" dirty="0">
                <a:solidFill>
                  <a:srgbClr val="000000"/>
                </a:solidFill>
                <a:latin typeface="Consolas" panose="020B0609020204030204" pitchFamily="49" charset="0"/>
                <a:cs typeface="Consolas" panose="020B0609020204030204" pitchFamily="49" charset="0"/>
              </a:rPr>
            </a:br>
            <a:r>
              <a:rPr lang="fr-FR" sz="1400" dirty="0">
                <a:solidFill>
                  <a:srgbClr val="AF00DB"/>
                </a:solidFill>
                <a:latin typeface="Consolas" panose="020B0609020204030204" pitchFamily="49" charset="0"/>
                <a:cs typeface="Consolas" panose="020B0609020204030204" pitchFamily="49" charset="0"/>
              </a:rPr>
              <a:t>import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AF00DB"/>
                </a:solidFill>
                <a:latin typeface="Consolas" panose="020B0609020204030204" pitchFamily="49" charset="0"/>
                <a:cs typeface="Consolas" panose="020B0609020204030204" pitchFamily="49" charset="0"/>
              </a:rPr>
              <a:t>from</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users.json</a:t>
            </a:r>
            <a:r>
              <a:rPr lang="fr-FR" sz="1400" dirty="0">
                <a:solidFill>
                  <a:srgbClr val="A31515"/>
                </a:solidFill>
                <a:latin typeface="Consolas" panose="020B0609020204030204" pitchFamily="49" charset="0"/>
                <a:cs typeface="Consolas" panose="020B0609020204030204" pitchFamily="49" charset="0"/>
              </a:rPr>
              <a:t>"</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AF00DB"/>
                </a:solidFill>
                <a:latin typeface="Consolas" panose="020B0609020204030204" pitchFamily="49" charset="0"/>
                <a:cs typeface="Consolas" panose="020B0609020204030204" pitchFamily="49" charset="0"/>
              </a:rPr>
              <a:t>import</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compose</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AF00DB"/>
                </a:solidFill>
                <a:latin typeface="Consolas" panose="020B0609020204030204" pitchFamily="49" charset="0"/>
                <a:cs typeface="Consolas" panose="020B0609020204030204" pitchFamily="49" charset="0"/>
              </a:rPr>
              <a:t>from</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utils</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functions</a:t>
            </a:r>
            <a:r>
              <a:rPr lang="fr-FR" sz="1400" dirty="0">
                <a:solidFill>
                  <a:srgbClr val="A31515"/>
                </a:solidFill>
                <a:latin typeface="Consolas" panose="020B0609020204030204" pitchFamily="49" charset="0"/>
                <a:cs typeface="Consolas" panose="020B0609020204030204" pitchFamily="49" charset="0"/>
              </a:rPr>
              <a:t>"</a:t>
            </a:r>
            <a:endParaRPr lang="fr-FR" sz="1400" dirty="0">
              <a:solidFill>
                <a:srgbClr val="000000"/>
              </a:solidFill>
              <a:latin typeface="Consolas" panose="020B0609020204030204" pitchFamily="49" charset="0"/>
              <a:cs typeface="Consolas" panose="020B0609020204030204" pitchFamily="49" charset="0"/>
            </a:endParaRPr>
          </a:p>
          <a:p>
            <a:r>
              <a:rPr lang="fr-FR" sz="1400" dirty="0">
                <a:solidFill>
                  <a:srgbClr val="000000"/>
                </a:solidFill>
                <a:latin typeface="Consolas" panose="020B0609020204030204" pitchFamily="49" charset="0"/>
                <a:cs typeface="Consolas" panose="020B0609020204030204" pitchFamily="49" charset="0"/>
              </a:rPr>
              <a:t/>
            </a:r>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sortBy</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795E26"/>
                </a:solidFill>
                <a:latin typeface="Consolas" panose="020B0609020204030204" pitchFamily="49" charset="0"/>
                <a:cs typeface="Consolas" panose="020B0609020204030204" pitchFamily="49" charset="0"/>
              </a:rPr>
              <a:t>sort</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b</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a</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&lt; </a:t>
            </a:r>
            <a:r>
              <a:rPr lang="fr-FR" sz="1400" dirty="0">
                <a:solidFill>
                  <a:srgbClr val="001080"/>
                </a:solidFill>
                <a:latin typeface="Consolas" panose="020B0609020204030204" pitchFamily="49" charset="0"/>
                <a:cs typeface="Consolas" panose="020B0609020204030204" pitchFamily="49" charset="0"/>
              </a:rPr>
              <a:t>b</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9885A"/>
                </a:solidFill>
                <a:latin typeface="Consolas" panose="020B0609020204030204" pitchFamily="49" charset="0"/>
                <a:cs typeface="Consolas" panose="020B0609020204030204" pitchFamily="49" charset="0"/>
              </a:rPr>
              <a:t>1</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9885A"/>
                </a:solidFill>
                <a:latin typeface="Consolas" panose="020B0609020204030204" pitchFamily="49" charset="0"/>
                <a:cs typeface="Consolas" panose="020B0609020204030204" pitchFamily="49" charset="0"/>
              </a:rPr>
              <a:t>1</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filterBy</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test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filter</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key</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val</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795E26"/>
                </a:solidFill>
                <a:latin typeface="Consolas" panose="020B0609020204030204" pitchFamily="49" charset="0"/>
                <a:cs typeface="Consolas" panose="020B0609020204030204" pitchFamily="49" charset="0"/>
              </a:rPr>
              <a:t>test</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val</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take</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nb</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slice</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9885A"/>
                </a:solidFill>
                <a:latin typeface="Consolas" panose="020B0609020204030204" pitchFamily="49" charset="0"/>
                <a:cs typeface="Consolas" panose="020B0609020204030204" pitchFamily="49" charset="0"/>
              </a:rPr>
              <a:t>0</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nb</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795E26"/>
                </a:solidFill>
                <a:latin typeface="Consolas" panose="020B0609020204030204" pitchFamily="49" charset="0"/>
                <a:cs typeface="Consolas" panose="020B0609020204030204" pitchFamily="49" charset="0"/>
              </a:rPr>
              <a:t>mapToProp</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001080"/>
                </a:solidFill>
                <a:latin typeface="Consolas" panose="020B0609020204030204" pitchFamily="49" charset="0"/>
                <a:cs typeface="Consolas" panose="020B0609020204030204" pitchFamily="49" charset="0"/>
              </a:rPr>
              <a:t>prop</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data</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map</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prop</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value</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value</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000000"/>
                </a:solidFill>
                <a:latin typeface="Consolas" panose="020B0609020204030204" pitchFamily="49" charset="0"/>
                <a:cs typeface="Consolas" panose="020B0609020204030204" pitchFamily="49" charset="0"/>
              </a:rPr>
              <a:t/>
            </a:r>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getUsersOverAge18</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795E26"/>
                </a:solidFill>
                <a:latin typeface="Consolas" panose="020B0609020204030204" pitchFamily="49" charset="0"/>
                <a:cs typeface="Consolas" panose="020B0609020204030204" pitchFamily="49" charset="0"/>
              </a:rPr>
              <a:t>compose</a:t>
            </a:r>
            <a:r>
              <a:rPr lang="fr-FR" sz="1400" dirty="0">
                <a:solidFill>
                  <a:srgbClr val="000000"/>
                </a:solidFill>
                <a:latin typeface="Consolas" panose="020B0609020204030204" pitchFamily="49" charset="0"/>
                <a:cs typeface="Consolas" panose="020B0609020204030204" pitchFamily="49" charset="0"/>
              </a:rPr>
              <a:t>(</a:t>
            </a:r>
          </a:p>
          <a:p>
            <a:r>
              <a:rPr lang="fr-FR" sz="1400" dirty="0" smtClean="0">
                <a:solidFill>
                  <a:srgbClr val="795E26"/>
                </a:solidFill>
                <a:latin typeface="Consolas" panose="020B0609020204030204" pitchFamily="49" charset="0"/>
                <a:cs typeface="Consolas" panose="020B0609020204030204" pitchFamily="49" charset="0"/>
              </a:rPr>
              <a:t>   </a:t>
            </a:r>
            <a:r>
              <a:rPr lang="fr-FR" sz="1400" dirty="0" err="1" smtClean="0">
                <a:solidFill>
                  <a:srgbClr val="795E26"/>
                </a:solidFill>
                <a:latin typeface="Consolas" panose="020B0609020204030204" pitchFamily="49" charset="0"/>
                <a:cs typeface="Consolas" panose="020B0609020204030204" pitchFamily="49" charset="0"/>
              </a:rPr>
              <a:t>sortBy</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lastName</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p>
          <a:p>
            <a:r>
              <a:rPr lang="fr-FR" sz="1400" dirty="0" smtClean="0">
                <a:solidFill>
                  <a:srgbClr val="795E26"/>
                </a:solidFill>
                <a:latin typeface="Consolas" panose="020B0609020204030204" pitchFamily="49" charset="0"/>
                <a:cs typeface="Consolas" panose="020B0609020204030204" pitchFamily="49" charset="0"/>
              </a:rPr>
              <a:t>   </a:t>
            </a:r>
            <a:r>
              <a:rPr lang="fr-FR" sz="1400" dirty="0" err="1" smtClean="0">
                <a:solidFill>
                  <a:srgbClr val="795E26"/>
                </a:solidFill>
                <a:latin typeface="Consolas" panose="020B0609020204030204" pitchFamily="49" charset="0"/>
                <a:cs typeface="Consolas" panose="020B0609020204030204" pitchFamily="49" charset="0"/>
              </a:rPr>
              <a:t>filterBy</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age</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n</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00FF"/>
                </a:solidFill>
                <a:latin typeface="Consolas" panose="020B0609020204030204" pitchFamily="49" charset="0"/>
                <a:cs typeface="Consolas" panose="020B0609020204030204" pitchFamily="49" charset="0"/>
              </a:rPr>
              <a:t>=&gt;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n</a:t>
            </a:r>
            <a:r>
              <a:rPr lang="fr-FR" sz="1400" dirty="0">
                <a:solidFill>
                  <a:srgbClr val="000000"/>
                </a:solidFill>
                <a:latin typeface="Consolas" panose="020B0609020204030204" pitchFamily="49" charset="0"/>
                <a:cs typeface="Consolas" panose="020B0609020204030204" pitchFamily="49" charset="0"/>
              </a:rPr>
              <a:t> &gt;= </a:t>
            </a:r>
            <a:r>
              <a:rPr lang="fr-FR" sz="1400" dirty="0">
                <a:solidFill>
                  <a:srgbClr val="09885A"/>
                </a:solidFill>
                <a:latin typeface="Consolas" panose="020B0609020204030204" pitchFamily="49" charset="0"/>
                <a:cs typeface="Consolas" panose="020B0609020204030204" pitchFamily="49" charset="0"/>
              </a:rPr>
              <a:t>18</a:t>
            </a:r>
            <a:r>
              <a:rPr lang="fr-FR" sz="1400" dirty="0">
                <a:solidFill>
                  <a:srgbClr val="000000"/>
                </a:solidFill>
                <a:latin typeface="Consolas" panose="020B0609020204030204" pitchFamily="49" charset="0"/>
                <a:cs typeface="Consolas" panose="020B0609020204030204" pitchFamily="49" charset="0"/>
              </a:rPr>
              <a:t>),</a:t>
            </a:r>
          </a:p>
          <a:p>
            <a:r>
              <a:rPr lang="fr-FR" sz="1400" dirty="0" smtClean="0">
                <a:solidFill>
                  <a:srgbClr val="795E26"/>
                </a:solidFill>
                <a:latin typeface="Consolas" panose="020B0609020204030204" pitchFamily="49" charset="0"/>
                <a:cs typeface="Consolas" panose="020B0609020204030204" pitchFamily="49" charset="0"/>
              </a:rPr>
              <a:t>   </a:t>
            </a:r>
            <a:r>
              <a:rPr lang="fr-FR" sz="1400" dirty="0" err="1" smtClean="0">
                <a:solidFill>
                  <a:srgbClr val="795E26"/>
                </a:solidFill>
                <a:latin typeface="Consolas" panose="020B0609020204030204" pitchFamily="49" charset="0"/>
                <a:cs typeface="Consolas" panose="020B0609020204030204" pitchFamily="49" charset="0"/>
              </a:rPr>
              <a:t>take</a:t>
            </a:r>
            <a:r>
              <a:rPr lang="fr-FR" sz="1400" dirty="0" smtClean="0">
                <a:solidFill>
                  <a:srgbClr val="000000"/>
                </a:solidFill>
                <a:latin typeface="Consolas" panose="020B0609020204030204" pitchFamily="49" charset="0"/>
                <a:cs typeface="Consolas" panose="020B0609020204030204" pitchFamily="49" charset="0"/>
              </a:rPr>
              <a:t>(</a:t>
            </a:r>
            <a:r>
              <a:rPr lang="fr-FR" sz="1400" dirty="0" smtClean="0">
                <a:solidFill>
                  <a:srgbClr val="09885A"/>
                </a:solidFill>
                <a:latin typeface="Consolas" panose="020B0609020204030204" pitchFamily="49" charset="0"/>
                <a:cs typeface="Consolas" panose="020B0609020204030204" pitchFamily="49" charset="0"/>
              </a:rPr>
              <a:t>5</a:t>
            </a:r>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000000"/>
                </a:solidFill>
                <a:latin typeface="Consolas" panose="020B0609020204030204" pitchFamily="49" charset="0"/>
                <a:cs typeface="Consolas" panose="020B0609020204030204" pitchFamily="49" charset="0"/>
              </a:rPr>
              <a:t>);</a:t>
            </a:r>
          </a:p>
          <a:p>
            <a:r>
              <a:rPr lang="fr-FR" sz="1400" dirty="0">
                <a:solidFill>
                  <a:srgbClr val="000000"/>
                </a:solidFill>
                <a:latin typeface="Consolas" panose="020B0609020204030204" pitchFamily="49" charset="0"/>
                <a:cs typeface="Consolas" panose="020B0609020204030204" pitchFamily="49" charset="0"/>
              </a:rPr>
              <a:t/>
            </a:r>
            <a:br>
              <a:rPr lang="fr-FR" sz="1400" dirty="0">
                <a:solidFill>
                  <a:srgbClr val="000000"/>
                </a:solidFill>
                <a:latin typeface="Consolas" panose="020B0609020204030204" pitchFamily="49" charset="0"/>
                <a:cs typeface="Consolas" panose="020B0609020204030204" pitchFamily="49" charset="0"/>
              </a:rPr>
            </a:br>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err="1">
                <a:solidFill>
                  <a:srgbClr val="001080"/>
                </a:solidFill>
                <a:latin typeface="Consolas" panose="020B0609020204030204" pitchFamily="49" charset="0"/>
                <a:cs typeface="Consolas" panose="020B0609020204030204" pitchFamily="49" charset="0"/>
              </a:rPr>
              <a:t>results</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795E26"/>
                </a:solidFill>
                <a:latin typeface="Consolas" panose="020B0609020204030204" pitchFamily="49" charset="0"/>
                <a:cs typeface="Consolas" panose="020B0609020204030204" pitchFamily="49" charset="0"/>
              </a:rPr>
              <a:t>getUsersOverAge18</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001080"/>
                </a:solidFill>
                <a:latin typeface="Consolas" panose="020B0609020204030204" pitchFamily="49" charset="0"/>
                <a:cs typeface="Consolas" panose="020B0609020204030204" pitchFamily="49" charset="0"/>
              </a:rPr>
              <a:t>data</a:t>
            </a:r>
            <a:r>
              <a:rPr lang="fr-FR" sz="1400" dirty="0">
                <a:solidFill>
                  <a:srgbClr val="000000"/>
                </a:solidFill>
                <a:latin typeface="Consolas" panose="020B0609020204030204" pitchFamily="49" charset="0"/>
                <a:cs typeface="Consolas" panose="020B0609020204030204" pitchFamily="49" charset="0"/>
              </a:rPr>
              <a:t>)</a:t>
            </a:r>
          </a:p>
          <a:p>
            <a:r>
              <a:rPr lang="fr-FR" sz="1400" dirty="0" err="1">
                <a:solidFill>
                  <a:srgbClr val="0000FF"/>
                </a:solidFill>
                <a:latin typeface="Consolas" panose="020B0609020204030204" pitchFamily="49" charset="0"/>
                <a:cs typeface="Consolas" panose="020B0609020204030204" pitchFamily="49" charset="0"/>
              </a:rPr>
              <a:t>const</a:t>
            </a:r>
            <a:r>
              <a:rPr lang="fr-FR" sz="1400" dirty="0">
                <a:solidFill>
                  <a:srgbClr val="000000"/>
                </a:solidFill>
                <a:latin typeface="Consolas" panose="020B0609020204030204" pitchFamily="49" charset="0"/>
                <a:cs typeface="Consolas" panose="020B0609020204030204" pitchFamily="49" charset="0"/>
              </a:rPr>
              <a:t> </a:t>
            </a:r>
            <a:r>
              <a:rPr lang="fr-FR" sz="1400" dirty="0">
                <a:solidFill>
                  <a:srgbClr val="001080"/>
                </a:solidFill>
                <a:latin typeface="Consolas" panose="020B0609020204030204" pitchFamily="49" charset="0"/>
                <a:cs typeface="Consolas" panose="020B0609020204030204" pitchFamily="49" charset="0"/>
              </a:rPr>
              <a:t>output</a:t>
            </a:r>
            <a:r>
              <a:rPr lang="fr-FR" sz="1400" dirty="0">
                <a:solidFill>
                  <a:srgbClr val="000000"/>
                </a:solidFill>
                <a:latin typeface="Consolas" panose="020B0609020204030204" pitchFamily="49" charset="0"/>
                <a:cs typeface="Consolas" panose="020B0609020204030204" pitchFamily="49" charset="0"/>
              </a:rPr>
              <a:t> = </a:t>
            </a:r>
            <a:r>
              <a:rPr lang="fr-FR" sz="1400" dirty="0" err="1">
                <a:solidFill>
                  <a:srgbClr val="795E26"/>
                </a:solidFill>
                <a:latin typeface="Consolas" panose="020B0609020204030204" pitchFamily="49" charset="0"/>
                <a:cs typeface="Consolas" panose="020B0609020204030204" pitchFamily="49" charset="0"/>
              </a:rPr>
              <a:t>mapToProp</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firstName</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001080"/>
                </a:solidFill>
                <a:latin typeface="Consolas" panose="020B0609020204030204" pitchFamily="49" charset="0"/>
                <a:cs typeface="Consolas" panose="020B0609020204030204" pitchFamily="49" charset="0"/>
              </a:rPr>
              <a:t>results</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join</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FF0000"/>
                </a:solidFill>
                <a:latin typeface="Consolas" panose="020B0609020204030204" pitchFamily="49" charset="0"/>
                <a:cs typeface="Consolas" panose="020B0609020204030204" pitchFamily="49" charset="0"/>
              </a:rPr>
              <a:t>\n</a:t>
            </a:r>
            <a:r>
              <a:rPr lang="fr-FR" sz="1400" dirty="0" smtClean="0">
                <a:solidFill>
                  <a:srgbClr val="A31515"/>
                </a:solidFill>
                <a:latin typeface="Consolas" panose="020B0609020204030204" pitchFamily="49" charset="0"/>
                <a:cs typeface="Consolas" panose="020B0609020204030204" pitchFamily="49" charset="0"/>
              </a:rPr>
              <a:t>"</a:t>
            </a:r>
            <a:r>
              <a:rPr lang="fr-FR" sz="1400" dirty="0" smtClean="0">
                <a:solidFill>
                  <a:srgbClr val="000000"/>
                </a:solidFill>
                <a:latin typeface="Consolas" panose="020B0609020204030204" pitchFamily="49" charset="0"/>
                <a:cs typeface="Consolas" panose="020B0609020204030204" pitchFamily="49" charset="0"/>
              </a:rPr>
              <a:t>);</a:t>
            </a:r>
          </a:p>
          <a:p>
            <a:endParaRPr lang="fr-FR" sz="1400" dirty="0">
              <a:solidFill>
                <a:srgbClr val="000000"/>
              </a:solidFill>
              <a:latin typeface="Consolas" panose="020B0609020204030204" pitchFamily="49" charset="0"/>
              <a:cs typeface="Consolas" panose="020B0609020204030204" pitchFamily="49" charset="0"/>
            </a:endParaRPr>
          </a:p>
          <a:p>
            <a:r>
              <a:rPr lang="fr-FR" sz="1400" dirty="0" err="1">
                <a:solidFill>
                  <a:srgbClr val="001080"/>
                </a:solidFill>
                <a:latin typeface="Consolas" panose="020B0609020204030204" pitchFamily="49" charset="0"/>
                <a:cs typeface="Consolas" panose="020B0609020204030204" pitchFamily="49" charset="0"/>
              </a:rPr>
              <a:t>document</a:t>
            </a:r>
            <a:r>
              <a:rPr lang="fr-FR" sz="1400" dirty="0" err="1">
                <a:solidFill>
                  <a:srgbClr val="000000"/>
                </a:solidFill>
                <a:latin typeface="Consolas" panose="020B0609020204030204" pitchFamily="49" charset="0"/>
                <a:cs typeface="Consolas" panose="020B0609020204030204" pitchFamily="49" charset="0"/>
              </a:rPr>
              <a:t>.</a:t>
            </a:r>
            <a:r>
              <a:rPr lang="fr-FR" sz="1400" dirty="0" err="1">
                <a:solidFill>
                  <a:srgbClr val="795E26"/>
                </a:solidFill>
                <a:latin typeface="Consolas" panose="020B0609020204030204" pitchFamily="49" charset="0"/>
                <a:cs typeface="Consolas" panose="020B0609020204030204" pitchFamily="49" charset="0"/>
              </a:rPr>
              <a:t>querySelector</a:t>
            </a:r>
            <a:r>
              <a:rPr lang="fr-FR" sz="1400" dirty="0">
                <a:solidFill>
                  <a:srgbClr val="000000"/>
                </a:solidFill>
                <a:latin typeface="Consolas" panose="020B0609020204030204" pitchFamily="49" charset="0"/>
                <a:cs typeface="Consolas" panose="020B0609020204030204" pitchFamily="49" charset="0"/>
              </a:rPr>
              <a:t>(</a:t>
            </a:r>
            <a:r>
              <a:rPr lang="fr-FR" sz="1400" dirty="0">
                <a:solidFill>
                  <a:srgbClr val="A31515"/>
                </a:solidFill>
                <a:latin typeface="Consolas" panose="020B0609020204030204" pitchFamily="49" charset="0"/>
                <a:cs typeface="Consolas" panose="020B0609020204030204" pitchFamily="49" charset="0"/>
              </a:rPr>
              <a:t>"#</a:t>
            </a:r>
            <a:r>
              <a:rPr lang="fr-FR" sz="1400" dirty="0" err="1">
                <a:solidFill>
                  <a:srgbClr val="A31515"/>
                </a:solidFill>
                <a:latin typeface="Consolas" panose="020B0609020204030204" pitchFamily="49" charset="0"/>
                <a:cs typeface="Consolas" panose="020B0609020204030204" pitchFamily="49" charset="0"/>
              </a:rPr>
              <a:t>results</a:t>
            </a:r>
            <a:r>
              <a:rPr lang="fr-FR" sz="1400" dirty="0">
                <a:solidFill>
                  <a:srgbClr val="A31515"/>
                </a:solidFill>
                <a:latin typeface="Consolas" panose="020B0609020204030204" pitchFamily="49" charset="0"/>
                <a:cs typeface="Consolas" panose="020B0609020204030204" pitchFamily="49" charset="0"/>
              </a:rPr>
              <a:t>"</a:t>
            </a:r>
            <a:r>
              <a:rPr lang="fr-FR" sz="1400" dirty="0">
                <a:solidFill>
                  <a:srgbClr val="000000"/>
                </a:solidFill>
                <a:latin typeface="Consolas" panose="020B0609020204030204" pitchFamily="49" charset="0"/>
                <a:cs typeface="Consolas" panose="020B0609020204030204" pitchFamily="49" charset="0"/>
              </a:rPr>
              <a:t>).</a:t>
            </a:r>
            <a:r>
              <a:rPr lang="fr-FR" sz="1400" dirty="0" err="1">
                <a:solidFill>
                  <a:srgbClr val="001080"/>
                </a:solidFill>
                <a:latin typeface="Consolas" panose="020B0609020204030204" pitchFamily="49" charset="0"/>
                <a:cs typeface="Consolas" panose="020B0609020204030204" pitchFamily="49" charset="0"/>
              </a:rPr>
              <a:t>textContent</a:t>
            </a:r>
            <a:r>
              <a:rPr lang="fr-FR" sz="1400" dirty="0">
                <a:solidFill>
                  <a:srgbClr val="000000"/>
                </a:solidFill>
                <a:latin typeface="Consolas" panose="020B0609020204030204" pitchFamily="49" charset="0"/>
                <a:cs typeface="Consolas" panose="020B0609020204030204" pitchFamily="49" charset="0"/>
              </a:rPr>
              <a:t> = </a:t>
            </a:r>
            <a:r>
              <a:rPr lang="fr-FR" sz="1400" dirty="0">
                <a:solidFill>
                  <a:srgbClr val="001080"/>
                </a:solidFill>
                <a:latin typeface="Consolas" panose="020B0609020204030204" pitchFamily="49" charset="0"/>
                <a:cs typeface="Consolas" panose="020B0609020204030204" pitchFamily="49" charset="0"/>
              </a:rPr>
              <a:t>output</a:t>
            </a:r>
            <a:r>
              <a:rPr lang="fr-FR" sz="1400" dirty="0">
                <a:solidFill>
                  <a:srgbClr val="000000"/>
                </a:solidFill>
                <a:latin typeface="Consolas" panose="020B0609020204030204" pitchFamily="49" charset="0"/>
                <a:cs typeface="Consolas" panose="020B0609020204030204" pitchFamily="49" charset="0"/>
              </a:rPr>
              <a:t>;</a:t>
            </a:r>
            <a:endParaRPr lang="fr-FR" sz="1400" b="0" dirty="0">
              <a:solidFill>
                <a:srgbClr val="000000"/>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347251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Refactoring</a:t>
            </a:r>
            <a:r>
              <a:rPr lang="fr-FR" dirty="0"/>
              <a:t> fonctionnel en pratique</a:t>
            </a: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133</a:t>
            </a:fld>
            <a:endParaRPr lang="fr-FR" dirty="0"/>
          </a:p>
        </p:txBody>
      </p:sp>
      <p:sp>
        <p:nvSpPr>
          <p:cNvPr id="7" name="Rectangle 6"/>
          <p:cNvSpPr/>
          <p:nvPr/>
        </p:nvSpPr>
        <p:spPr>
          <a:xfrm>
            <a:off x="107504" y="1557367"/>
            <a:ext cx="8928992" cy="4031873"/>
          </a:xfrm>
          <a:prstGeom prst="rect">
            <a:avLst/>
          </a:prstGeom>
        </p:spPr>
        <p:txBody>
          <a:bodyPr wrap="square">
            <a:spAutoFit/>
          </a:bodyPr>
          <a:lstStyle/>
          <a:p>
            <a:r>
              <a:rPr lang="fr-FR" sz="1600" dirty="0">
                <a:solidFill>
                  <a:srgbClr val="008000"/>
                </a:solidFill>
                <a:latin typeface="Consolas" panose="020B0609020204030204" pitchFamily="49" charset="0"/>
                <a:cs typeface="Consolas" panose="020B0609020204030204" pitchFamily="49" charset="0"/>
              </a:rPr>
              <a:t>// 6) revenir sur chaque fonction décomposée obtenue pour décider</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8000"/>
                </a:solidFill>
                <a:latin typeface="Consolas" panose="020B0609020204030204" pitchFamily="49" charset="0"/>
                <a:cs typeface="Consolas" panose="020B0609020204030204" pitchFamily="49" charset="0"/>
              </a:rPr>
              <a:t>// si sa place est justifiée dans ce fichier ou si elle doit être externalisée</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0000"/>
                </a:solidFill>
                <a:latin typeface="Consolas" panose="020B0609020204030204" pitchFamily="49" charset="0"/>
                <a:cs typeface="Consolas" panose="020B0609020204030204" pitchFamily="49" charset="0"/>
              </a:rPr>
              <a:t/>
            </a:r>
            <a:br>
              <a:rPr lang="fr-FR" sz="1600" dirty="0">
                <a:solidFill>
                  <a:srgbClr val="000000"/>
                </a:solidFill>
                <a:latin typeface="Consolas" panose="020B0609020204030204" pitchFamily="49" charset="0"/>
                <a:cs typeface="Consolas" panose="020B0609020204030204" pitchFamily="49" charset="0"/>
              </a:rPr>
            </a:br>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users.json</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functions</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AF00DB"/>
                </a:solidFill>
                <a:latin typeface="Consolas" panose="020B0609020204030204" pitchFamily="49" charset="0"/>
                <a:cs typeface="Consolas" panose="020B0609020204030204" pitchFamily="49" charset="0"/>
              </a:rPr>
              <a:t>import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001080"/>
                </a:solidFill>
                <a:latin typeface="Consolas" panose="020B0609020204030204" pitchFamily="49" charset="0"/>
                <a:cs typeface="Consolas" panose="020B0609020204030204" pitchFamily="49" charset="0"/>
              </a:rPr>
              <a:t>sortBy</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filterBy</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take</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mapToProp</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AF00DB"/>
                </a:solidFill>
                <a:latin typeface="Consolas" panose="020B0609020204030204" pitchFamily="49" charset="0"/>
                <a:cs typeface="Consolas" panose="020B0609020204030204" pitchFamily="49" charset="0"/>
              </a:rPr>
              <a:t>from</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utils</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array</a:t>
            </a:r>
            <a:r>
              <a:rPr lang="fr-FR" sz="1600" dirty="0">
                <a:solidFill>
                  <a:srgbClr val="A31515"/>
                </a:solidFill>
                <a:latin typeface="Consolas" panose="020B0609020204030204" pitchFamily="49" charset="0"/>
                <a:cs typeface="Consolas" panose="020B0609020204030204" pitchFamily="49" charset="0"/>
              </a:rPr>
              <a:t>"</a:t>
            </a:r>
            <a:endParaRPr lang="fr-FR" sz="1600" dirty="0">
              <a:solidFill>
                <a:srgbClr val="000000"/>
              </a:solidFill>
              <a:latin typeface="Consolas" panose="020B0609020204030204" pitchFamily="49" charset="0"/>
              <a:cs typeface="Consolas" panose="020B0609020204030204" pitchFamily="49" charset="0"/>
            </a:endParaRPr>
          </a:p>
          <a:p>
            <a:r>
              <a:rPr lang="fr-FR" sz="1600" dirty="0">
                <a:solidFill>
                  <a:srgbClr val="000000"/>
                </a:solidFill>
                <a:latin typeface="Consolas" panose="020B0609020204030204" pitchFamily="49" charset="0"/>
                <a:cs typeface="Consolas" panose="020B0609020204030204" pitchFamily="49" charset="0"/>
              </a:rPr>
              <a:t/>
            </a:r>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compose</a:t>
            </a:r>
            <a:r>
              <a:rPr lang="fr-FR" sz="1600" dirty="0">
                <a:solidFill>
                  <a:srgbClr val="000000"/>
                </a:solidFill>
                <a:latin typeface="Consolas" panose="020B0609020204030204" pitchFamily="49" charset="0"/>
                <a:cs typeface="Consolas" panose="020B0609020204030204" pitchFamily="49" charset="0"/>
              </a:rPr>
              <a:t>(</a:t>
            </a:r>
          </a:p>
          <a:p>
            <a:r>
              <a:rPr lang="fr-FR" sz="1600" dirty="0" smtClean="0">
                <a:solidFill>
                  <a:srgbClr val="795E26"/>
                </a:solidFill>
                <a:latin typeface="Consolas" panose="020B0609020204030204" pitchFamily="49" charset="0"/>
                <a:cs typeface="Consolas" panose="020B0609020204030204" pitchFamily="49" charset="0"/>
              </a:rPr>
              <a:t>   </a:t>
            </a:r>
            <a:r>
              <a:rPr lang="fr-FR" sz="1600" dirty="0" err="1" smtClean="0">
                <a:solidFill>
                  <a:srgbClr val="795E26"/>
                </a:solidFill>
                <a:latin typeface="Consolas" panose="020B0609020204030204" pitchFamily="49" charset="0"/>
                <a:cs typeface="Consolas" panose="020B0609020204030204" pitchFamily="49" charset="0"/>
              </a:rPr>
              <a:t>sortBy</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lastName</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smtClean="0">
                <a:solidFill>
                  <a:srgbClr val="795E26"/>
                </a:solidFill>
                <a:latin typeface="Consolas" panose="020B0609020204030204" pitchFamily="49" charset="0"/>
                <a:cs typeface="Consolas" panose="020B0609020204030204" pitchFamily="49" charset="0"/>
              </a:rPr>
              <a:t>   </a:t>
            </a:r>
            <a:r>
              <a:rPr lang="fr-FR" sz="1600" dirty="0" err="1" smtClean="0">
                <a:solidFill>
                  <a:srgbClr val="795E26"/>
                </a:solidFill>
                <a:latin typeface="Consolas" panose="020B0609020204030204" pitchFamily="49" charset="0"/>
                <a:cs typeface="Consolas" panose="020B0609020204030204" pitchFamily="49" charset="0"/>
              </a:rPr>
              <a:t>filterBy</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age</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n</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00FF"/>
                </a:solidFill>
                <a:latin typeface="Consolas" panose="020B0609020204030204" pitchFamily="49" charset="0"/>
                <a:cs typeface="Consolas" panose="020B0609020204030204" pitchFamily="49" charset="0"/>
              </a:rPr>
              <a:t>=&gt;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n</a:t>
            </a:r>
            <a:r>
              <a:rPr lang="fr-FR" sz="1600" dirty="0">
                <a:solidFill>
                  <a:srgbClr val="000000"/>
                </a:solidFill>
                <a:latin typeface="Consolas" panose="020B0609020204030204" pitchFamily="49" charset="0"/>
                <a:cs typeface="Consolas" panose="020B0609020204030204" pitchFamily="49" charset="0"/>
              </a:rPr>
              <a:t> &gt;= </a:t>
            </a:r>
            <a:r>
              <a:rPr lang="fr-FR" sz="1600" dirty="0">
                <a:solidFill>
                  <a:srgbClr val="09885A"/>
                </a:solidFill>
                <a:latin typeface="Consolas" panose="020B0609020204030204" pitchFamily="49" charset="0"/>
                <a:cs typeface="Consolas" panose="020B0609020204030204" pitchFamily="49" charset="0"/>
              </a:rPr>
              <a:t>18</a:t>
            </a:r>
            <a:r>
              <a:rPr lang="fr-FR" sz="1600" dirty="0">
                <a:solidFill>
                  <a:srgbClr val="000000"/>
                </a:solidFill>
                <a:latin typeface="Consolas" panose="020B0609020204030204" pitchFamily="49" charset="0"/>
                <a:cs typeface="Consolas" panose="020B0609020204030204" pitchFamily="49" charset="0"/>
              </a:rPr>
              <a:t>),</a:t>
            </a:r>
          </a:p>
          <a:p>
            <a:r>
              <a:rPr lang="fr-FR" sz="1600" dirty="0" smtClean="0">
                <a:solidFill>
                  <a:srgbClr val="795E26"/>
                </a:solidFill>
                <a:latin typeface="Consolas" panose="020B0609020204030204" pitchFamily="49" charset="0"/>
                <a:cs typeface="Consolas" panose="020B0609020204030204" pitchFamily="49" charset="0"/>
              </a:rPr>
              <a:t>   </a:t>
            </a:r>
            <a:r>
              <a:rPr lang="fr-FR" sz="1600" dirty="0" err="1" smtClean="0">
                <a:solidFill>
                  <a:srgbClr val="795E26"/>
                </a:solidFill>
                <a:latin typeface="Consolas" panose="020B0609020204030204" pitchFamily="49" charset="0"/>
                <a:cs typeface="Consolas" panose="020B0609020204030204" pitchFamily="49" charset="0"/>
              </a:rPr>
              <a:t>take</a:t>
            </a:r>
            <a:r>
              <a:rPr lang="fr-FR" sz="1600" dirty="0" smtClean="0">
                <a:solidFill>
                  <a:srgbClr val="000000"/>
                </a:solidFill>
                <a:latin typeface="Consolas" panose="020B0609020204030204" pitchFamily="49" charset="0"/>
                <a:cs typeface="Consolas" panose="020B0609020204030204" pitchFamily="49" charset="0"/>
              </a:rPr>
              <a:t>(</a:t>
            </a:r>
            <a:r>
              <a:rPr lang="fr-FR" sz="1600" dirty="0" smtClean="0">
                <a:solidFill>
                  <a:srgbClr val="09885A"/>
                </a:solidFill>
                <a:latin typeface="Consolas" panose="020B0609020204030204" pitchFamily="49" charset="0"/>
                <a:cs typeface="Consolas" panose="020B0609020204030204" pitchFamily="49" charset="0"/>
              </a:rPr>
              <a:t>5</a:t>
            </a:r>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a:t>
            </a:r>
          </a:p>
          <a:p>
            <a:r>
              <a:rPr lang="fr-FR" sz="1600" dirty="0">
                <a:solidFill>
                  <a:srgbClr val="000000"/>
                </a:solidFill>
                <a:latin typeface="Consolas" panose="020B0609020204030204" pitchFamily="49" charset="0"/>
                <a:cs typeface="Consolas" panose="020B0609020204030204" pitchFamily="49" charset="0"/>
              </a:rPr>
              <a:t/>
            </a:r>
            <a:br>
              <a:rPr lang="fr-FR" sz="1600" dirty="0">
                <a:solidFill>
                  <a:srgbClr val="000000"/>
                </a:solidFill>
                <a:latin typeface="Consolas" panose="020B0609020204030204" pitchFamily="49" charset="0"/>
                <a:cs typeface="Consolas" panose="020B0609020204030204" pitchFamily="49" charset="0"/>
              </a:rPr>
            </a:br>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795E26"/>
                </a:solidFill>
                <a:latin typeface="Consolas" panose="020B0609020204030204" pitchFamily="49" charset="0"/>
                <a:cs typeface="Consolas" panose="020B0609020204030204" pitchFamily="49" charset="0"/>
              </a:rPr>
              <a:t>getUsersOverAge18</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001080"/>
                </a:solidFill>
                <a:latin typeface="Consolas" panose="020B0609020204030204" pitchFamily="49" charset="0"/>
                <a:cs typeface="Consolas" panose="020B0609020204030204" pitchFamily="49" charset="0"/>
              </a:rPr>
              <a:t>data</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00FF"/>
                </a:solidFill>
                <a:latin typeface="Consolas" panose="020B0609020204030204" pitchFamily="49" charset="0"/>
                <a:cs typeface="Consolas" panose="020B0609020204030204" pitchFamily="49" charset="0"/>
              </a:rPr>
              <a:t>const</a:t>
            </a:r>
            <a:r>
              <a:rPr lang="fr-FR" sz="1600" dirty="0">
                <a:solidFill>
                  <a:srgbClr val="000000"/>
                </a:solidFill>
                <a:latin typeface="Consolas" panose="020B0609020204030204" pitchFamily="49" charset="0"/>
                <a:cs typeface="Consolas" panose="020B0609020204030204" pitchFamily="49" charset="0"/>
              </a:rPr>
              <a:t>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 = </a:t>
            </a:r>
            <a:r>
              <a:rPr lang="fr-FR" sz="1600" dirty="0" err="1">
                <a:solidFill>
                  <a:srgbClr val="795E26"/>
                </a:solidFill>
                <a:latin typeface="Consolas" panose="020B0609020204030204" pitchFamily="49" charset="0"/>
                <a:cs typeface="Consolas" panose="020B0609020204030204" pitchFamily="49" charset="0"/>
              </a:rPr>
              <a:t>mapToProp</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firstName</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results</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join</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FF0000"/>
                </a:solidFill>
                <a:latin typeface="Consolas" panose="020B0609020204030204" pitchFamily="49" charset="0"/>
                <a:cs typeface="Consolas" panose="020B0609020204030204" pitchFamily="49" charset="0"/>
              </a:rPr>
              <a:t>\n</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p>
          <a:p>
            <a:r>
              <a:rPr lang="fr-FR" sz="1600" dirty="0" err="1">
                <a:solidFill>
                  <a:srgbClr val="001080"/>
                </a:solidFill>
                <a:latin typeface="Consolas" panose="020B0609020204030204" pitchFamily="49" charset="0"/>
                <a:cs typeface="Consolas" panose="020B0609020204030204" pitchFamily="49" charset="0"/>
              </a:rPr>
              <a:t>document</a:t>
            </a:r>
            <a:r>
              <a:rPr lang="fr-FR" sz="1600" dirty="0" err="1">
                <a:solidFill>
                  <a:srgbClr val="000000"/>
                </a:solidFill>
                <a:latin typeface="Consolas" panose="020B0609020204030204" pitchFamily="49" charset="0"/>
                <a:cs typeface="Consolas" panose="020B0609020204030204" pitchFamily="49" charset="0"/>
              </a:rPr>
              <a:t>.</a:t>
            </a:r>
            <a:r>
              <a:rPr lang="fr-FR" sz="1600" dirty="0" err="1">
                <a:solidFill>
                  <a:srgbClr val="795E26"/>
                </a:solidFill>
                <a:latin typeface="Consolas" panose="020B0609020204030204" pitchFamily="49" charset="0"/>
                <a:cs typeface="Consolas" panose="020B0609020204030204" pitchFamily="49" charset="0"/>
              </a:rPr>
              <a:t>querySelector</a:t>
            </a:r>
            <a:r>
              <a:rPr lang="fr-FR" sz="1600" dirty="0">
                <a:solidFill>
                  <a:srgbClr val="000000"/>
                </a:solidFill>
                <a:latin typeface="Consolas" panose="020B0609020204030204" pitchFamily="49" charset="0"/>
                <a:cs typeface="Consolas" panose="020B0609020204030204" pitchFamily="49" charset="0"/>
              </a:rPr>
              <a:t>(</a:t>
            </a:r>
            <a:r>
              <a:rPr lang="fr-FR" sz="1600" dirty="0">
                <a:solidFill>
                  <a:srgbClr val="A31515"/>
                </a:solidFill>
                <a:latin typeface="Consolas" panose="020B0609020204030204" pitchFamily="49" charset="0"/>
                <a:cs typeface="Consolas" panose="020B0609020204030204" pitchFamily="49" charset="0"/>
              </a:rPr>
              <a:t>"#</a:t>
            </a:r>
            <a:r>
              <a:rPr lang="fr-FR" sz="1600" dirty="0" err="1">
                <a:solidFill>
                  <a:srgbClr val="A31515"/>
                </a:solidFill>
                <a:latin typeface="Consolas" panose="020B0609020204030204" pitchFamily="49" charset="0"/>
                <a:cs typeface="Consolas" panose="020B0609020204030204" pitchFamily="49" charset="0"/>
              </a:rPr>
              <a:t>results</a:t>
            </a:r>
            <a:r>
              <a:rPr lang="fr-FR" sz="1600" dirty="0">
                <a:solidFill>
                  <a:srgbClr val="A31515"/>
                </a:solidFill>
                <a:latin typeface="Consolas" panose="020B0609020204030204" pitchFamily="49" charset="0"/>
                <a:cs typeface="Consolas" panose="020B0609020204030204" pitchFamily="49" charset="0"/>
              </a:rPr>
              <a:t>"</a:t>
            </a:r>
            <a:r>
              <a:rPr lang="fr-FR" sz="1600" dirty="0">
                <a:solidFill>
                  <a:srgbClr val="000000"/>
                </a:solidFill>
                <a:latin typeface="Consolas" panose="020B0609020204030204" pitchFamily="49" charset="0"/>
                <a:cs typeface="Consolas" panose="020B0609020204030204" pitchFamily="49" charset="0"/>
              </a:rPr>
              <a:t>).</a:t>
            </a:r>
            <a:r>
              <a:rPr lang="fr-FR" sz="1600" dirty="0" err="1">
                <a:solidFill>
                  <a:srgbClr val="001080"/>
                </a:solidFill>
                <a:latin typeface="Consolas" panose="020B0609020204030204" pitchFamily="49" charset="0"/>
                <a:cs typeface="Consolas" panose="020B0609020204030204" pitchFamily="49" charset="0"/>
              </a:rPr>
              <a:t>textContent</a:t>
            </a:r>
            <a:r>
              <a:rPr lang="fr-FR" sz="1600" dirty="0">
                <a:solidFill>
                  <a:srgbClr val="000000"/>
                </a:solidFill>
                <a:latin typeface="Consolas" panose="020B0609020204030204" pitchFamily="49" charset="0"/>
                <a:cs typeface="Consolas" panose="020B0609020204030204" pitchFamily="49" charset="0"/>
              </a:rPr>
              <a:t> = </a:t>
            </a:r>
            <a:r>
              <a:rPr lang="fr-FR" sz="1600" dirty="0">
                <a:solidFill>
                  <a:srgbClr val="001080"/>
                </a:solidFill>
                <a:latin typeface="Consolas" panose="020B0609020204030204" pitchFamily="49" charset="0"/>
                <a:cs typeface="Consolas" panose="020B0609020204030204" pitchFamily="49" charset="0"/>
              </a:rPr>
              <a:t>output</a:t>
            </a:r>
            <a:r>
              <a:rPr lang="fr-FR" sz="1600" dirty="0">
                <a:solidFill>
                  <a:srgbClr val="000000"/>
                </a:solidFill>
                <a:latin typeface="Consolas" panose="020B0609020204030204" pitchFamily="49" charset="0"/>
                <a:cs typeface="Consolas" panose="020B0609020204030204" pitchFamily="49" charset="0"/>
              </a:rPr>
              <a:t>;</a:t>
            </a:r>
            <a:endParaRPr lang="fr-FR" sz="1600" b="0" dirty="0">
              <a:solidFill>
                <a:srgbClr val="000000"/>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1313740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err="1" smtClean="0"/>
              <a:t>Transpilation</a:t>
            </a:r>
            <a:endParaRPr lang="fr-FR" cap="none" dirty="0"/>
          </a:p>
        </p:txBody>
      </p:sp>
      <p:sp>
        <p:nvSpPr>
          <p:cNvPr id="4" name="Espace réservé de la date 3"/>
          <p:cNvSpPr>
            <a:spLocks noGrp="1"/>
          </p:cNvSpPr>
          <p:nvPr>
            <p:ph type="dt" sz="half" idx="10"/>
          </p:nvPr>
        </p:nvSpPr>
        <p:spPr/>
        <p:txBody>
          <a:bodyPr/>
          <a:lstStyle/>
          <a:p>
            <a:fld id="{57BD62F9-0BE4-42A7-AEA8-AECC42331A1B}"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134</a:t>
            </a:fld>
            <a:endParaRPr lang="fr-FR" dirty="0"/>
          </a:p>
        </p:txBody>
      </p:sp>
      <p:sp>
        <p:nvSpPr>
          <p:cNvPr id="8" name="Sous-titre 7"/>
          <p:cNvSpPr>
            <a:spLocks noGrp="1"/>
          </p:cNvSpPr>
          <p:nvPr>
            <p:ph type="subTitle" idx="1"/>
          </p:nvPr>
        </p:nvSpPr>
        <p:spPr/>
        <p:txBody>
          <a:bodyPr/>
          <a:lstStyle/>
          <a:p>
            <a:r>
              <a:rPr lang="fr-FR" dirty="0" smtClean="0"/>
              <a:t>Babel</a:t>
            </a:r>
            <a:endParaRPr lang="fr-FR" dirty="0"/>
          </a:p>
        </p:txBody>
      </p:sp>
    </p:spTree>
    <p:extLst>
      <p:ext uri="{BB962C8B-B14F-4D97-AF65-F5344CB8AC3E}">
        <p14:creationId xmlns:p14="http://schemas.microsoft.com/office/powerpoint/2010/main" val="419366076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La nécessité d’une </a:t>
            </a:r>
            <a:r>
              <a:rPr lang="fr-FR" dirty="0" err="1" smtClean="0"/>
              <a:t>transpilation</a:t>
            </a:r>
            <a:endParaRPr lang="fr-FR" dirty="0"/>
          </a:p>
        </p:txBody>
      </p:sp>
      <p:sp>
        <p:nvSpPr>
          <p:cNvPr id="3" name="Espace réservé du contenu 2"/>
          <p:cNvSpPr>
            <a:spLocks noGrp="1"/>
          </p:cNvSpPr>
          <p:nvPr>
            <p:ph idx="1"/>
          </p:nvPr>
        </p:nvSpPr>
        <p:spPr/>
        <p:txBody>
          <a:bodyPr/>
          <a:lstStyle/>
          <a:p>
            <a:r>
              <a:rPr lang="fr-FR" dirty="0" err="1" smtClean="0"/>
              <a:t>Transpileur</a:t>
            </a:r>
            <a:r>
              <a:rPr lang="fr-FR" dirty="0" smtClean="0"/>
              <a:t> = compilateur source à source opérant sur deux langages avec le même niveau d’abstraction</a:t>
            </a:r>
          </a:p>
          <a:p>
            <a:endParaRPr lang="fr-FR" dirty="0"/>
          </a:p>
          <a:p>
            <a:r>
              <a:rPr lang="fr-FR" u="sng" dirty="0" smtClean="0"/>
              <a:t>Objectif</a:t>
            </a:r>
            <a:r>
              <a:rPr lang="fr-FR" dirty="0" smtClean="0"/>
              <a:t>: réécrire le</a:t>
            </a:r>
            <a:br>
              <a:rPr lang="fr-FR" dirty="0" smtClean="0"/>
            </a:br>
            <a:r>
              <a:rPr lang="fr-FR" dirty="0" smtClean="0"/>
              <a:t>code JavaScript dans </a:t>
            </a:r>
            <a:br>
              <a:rPr lang="fr-FR" dirty="0" smtClean="0"/>
            </a:br>
            <a:r>
              <a:rPr lang="fr-FR" dirty="0" smtClean="0"/>
              <a:t>une version plus</a:t>
            </a:r>
            <a:br>
              <a:rPr lang="fr-FR" dirty="0" smtClean="0"/>
            </a:br>
            <a:r>
              <a:rPr lang="fr-FR" dirty="0" smtClean="0"/>
              <a:t>ancienne pour étendre </a:t>
            </a:r>
            <a:br>
              <a:rPr lang="fr-FR" dirty="0" smtClean="0"/>
            </a:br>
            <a:r>
              <a:rPr lang="fr-FR" dirty="0" smtClean="0"/>
              <a:t>le support navigateur.</a:t>
            </a: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135</a:t>
            </a:fld>
            <a:endParaRPr lang="fr-FR"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2706" y="2811163"/>
            <a:ext cx="4731538" cy="401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llipse 6"/>
          <p:cNvSpPr/>
          <p:nvPr/>
        </p:nvSpPr>
        <p:spPr>
          <a:xfrm>
            <a:off x="4139952" y="3140967"/>
            <a:ext cx="648072" cy="3513957"/>
          </a:xfrm>
          <a:prstGeom prst="ellipse">
            <a:avLst/>
          </a:prstGeom>
          <a:solidFill>
            <a:schemeClr val="bg1">
              <a:alpha val="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241518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Babel</a:t>
            </a:r>
            <a:endParaRPr lang="fr-FR" dirty="0"/>
          </a:p>
        </p:txBody>
      </p:sp>
      <p:sp>
        <p:nvSpPr>
          <p:cNvPr id="3" name="Espace réservé du contenu 2"/>
          <p:cNvSpPr>
            <a:spLocks noGrp="1"/>
          </p:cNvSpPr>
          <p:nvPr>
            <p:ph idx="1"/>
          </p:nvPr>
        </p:nvSpPr>
        <p:spPr/>
        <p:txBody>
          <a:bodyPr/>
          <a:lstStyle/>
          <a:p>
            <a:r>
              <a:rPr lang="fr-FR" dirty="0" smtClean="0"/>
              <a:t>Le </a:t>
            </a:r>
            <a:r>
              <a:rPr lang="fr-FR" dirty="0" err="1" smtClean="0"/>
              <a:t>transpileur</a:t>
            </a:r>
            <a:r>
              <a:rPr lang="fr-FR" dirty="0" smtClean="0"/>
              <a:t> le plus populaire, initialement appelé 6to5</a:t>
            </a:r>
          </a:p>
          <a:p>
            <a:r>
              <a:rPr lang="fr-FR" dirty="0" smtClean="0"/>
              <a:t>Exemple de </a:t>
            </a:r>
            <a:r>
              <a:rPr lang="fr-FR" dirty="0" err="1" smtClean="0"/>
              <a:t>transpilation</a:t>
            </a:r>
            <a:r>
              <a:rPr lang="fr-FR" dirty="0" smtClean="0"/>
              <a:t> ES6 =&gt; ES5:</a:t>
            </a:r>
          </a:p>
          <a:p>
            <a:endParaRPr lang="fr-FR" dirty="0"/>
          </a:p>
          <a:p>
            <a:endParaRPr lang="fr-FR" dirty="0" smtClean="0"/>
          </a:p>
          <a:p>
            <a:endParaRPr lang="fr-FR" dirty="0"/>
          </a:p>
          <a:p>
            <a:endParaRPr lang="fr-FR" dirty="0" smtClean="0"/>
          </a:p>
          <a:p>
            <a:pPr marL="0" indent="0">
              <a:buNone/>
            </a:pPr>
            <a:r>
              <a:rPr lang="fr-FR" dirty="0" smtClean="0"/>
              <a:t/>
            </a:r>
            <a:br>
              <a:rPr lang="fr-FR" dirty="0" smtClean="0"/>
            </a:br>
            <a:endParaRPr lang="fr-FR" dirty="0"/>
          </a:p>
          <a:p>
            <a:r>
              <a:rPr lang="fr-FR" dirty="0" smtClean="0"/>
              <a:t>Un plugin Babel existe pour chaque proposition du TC39</a:t>
            </a:r>
          </a:p>
          <a:p>
            <a:r>
              <a:rPr lang="fr-FR" dirty="0" smtClean="0"/>
              <a:t>Des </a:t>
            </a:r>
            <a:r>
              <a:rPr lang="fr-FR" dirty="0" err="1" smtClean="0"/>
              <a:t>presets</a:t>
            </a:r>
            <a:r>
              <a:rPr lang="fr-FR" dirty="0" smtClean="0"/>
              <a:t> de plugins existent pour chaque version d’ES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136</a:t>
            </a:fld>
            <a:endParaRPr lang="fr-F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780928"/>
            <a:ext cx="9039546" cy="1635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AutoShape 5" descr="Bab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7" descr="Bab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9" descr="RÃ©sultat de recherche d'images pour &quot;babel logo&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34"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4208" y="465138"/>
            <a:ext cx="2505472" cy="9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422020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5 étapes pour une proposition du TC39</a:t>
            </a:r>
            <a:endParaRPr lang="fr-FR" dirty="0"/>
          </a:p>
        </p:txBody>
      </p:sp>
      <p:sp>
        <p:nvSpPr>
          <p:cNvPr id="3" name="Espace réservé du contenu 2"/>
          <p:cNvSpPr>
            <a:spLocks noGrp="1"/>
          </p:cNvSpPr>
          <p:nvPr>
            <p:ph idx="1"/>
          </p:nvPr>
        </p:nvSpPr>
        <p:spPr/>
        <p:txBody>
          <a:bodyPr/>
          <a:lstStyle/>
          <a:p>
            <a:r>
              <a:rPr lang="fr-FR" dirty="0" smtClean="0"/>
              <a:t>0: </a:t>
            </a:r>
            <a:r>
              <a:rPr lang="fr-FR" dirty="0" err="1" smtClean="0"/>
              <a:t>Strawman</a:t>
            </a:r>
            <a:r>
              <a:rPr lang="fr-FR" dirty="0" smtClean="0"/>
              <a:t> – </a:t>
            </a:r>
            <a:r>
              <a:rPr lang="fr-FR" sz="2000" dirty="0" smtClean="0"/>
              <a:t>suggestion d’un besoin, appel à idées</a:t>
            </a:r>
          </a:p>
          <a:p>
            <a:r>
              <a:rPr lang="fr-FR" dirty="0" smtClean="0"/>
              <a:t>1: </a:t>
            </a:r>
            <a:r>
              <a:rPr lang="fr-FR" dirty="0" err="1" smtClean="0"/>
              <a:t>Proposal</a:t>
            </a:r>
            <a:r>
              <a:rPr lang="fr-FR" dirty="0" smtClean="0"/>
              <a:t> – </a:t>
            </a:r>
            <a:r>
              <a:rPr lang="fr-FR" sz="2000" dirty="0" smtClean="0"/>
              <a:t>ébauche de solution, premiers </a:t>
            </a:r>
            <a:r>
              <a:rPr lang="fr-FR" sz="2000" dirty="0" err="1" smtClean="0"/>
              <a:t>polyfills</a:t>
            </a:r>
            <a:r>
              <a:rPr lang="fr-FR" sz="2000" dirty="0" smtClean="0"/>
              <a:t>/démos</a:t>
            </a:r>
          </a:p>
          <a:p>
            <a:r>
              <a:rPr lang="fr-FR" dirty="0" smtClean="0"/>
              <a:t>2: </a:t>
            </a:r>
            <a:r>
              <a:rPr lang="fr-FR" dirty="0" err="1" smtClean="0"/>
              <a:t>Draft</a:t>
            </a:r>
            <a:r>
              <a:rPr lang="fr-FR" dirty="0" smtClean="0"/>
              <a:t> – </a:t>
            </a:r>
            <a:r>
              <a:rPr lang="fr-FR" sz="2000" dirty="0" smtClean="0"/>
              <a:t>décrit précisément la syntaxe/API</a:t>
            </a:r>
          </a:p>
          <a:p>
            <a:r>
              <a:rPr lang="fr-FR" dirty="0" smtClean="0"/>
              <a:t>3: Candidate </a:t>
            </a:r>
            <a:r>
              <a:rPr lang="fr-FR" dirty="0"/>
              <a:t>– </a:t>
            </a:r>
            <a:r>
              <a:rPr lang="fr-FR" sz="2000" dirty="0" smtClean="0"/>
              <a:t>signé par tout le comité, appel à implémentations</a:t>
            </a:r>
          </a:p>
          <a:p>
            <a:r>
              <a:rPr lang="fr-FR" dirty="0" smtClean="0"/>
              <a:t>4: </a:t>
            </a:r>
            <a:r>
              <a:rPr lang="fr-FR" dirty="0" err="1" smtClean="0"/>
              <a:t>Finished</a:t>
            </a:r>
            <a:r>
              <a:rPr lang="fr-FR" dirty="0" smtClean="0"/>
              <a:t> </a:t>
            </a:r>
            <a:r>
              <a:rPr lang="fr-FR" dirty="0"/>
              <a:t>– </a:t>
            </a:r>
            <a:r>
              <a:rPr lang="fr-FR" sz="2000" dirty="0" smtClean="0"/>
              <a:t>prêt pour être inclus dans la prochaine version d’ES</a:t>
            </a:r>
            <a:endParaRPr lang="fr-FR" sz="2000" dirty="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137</a:t>
            </a:fld>
            <a:endParaRPr lang="fr-FR" dirty="0"/>
          </a:p>
        </p:txBody>
      </p:sp>
      <p:sp>
        <p:nvSpPr>
          <p:cNvPr id="7" name="Ellipse 6"/>
          <p:cNvSpPr/>
          <p:nvPr/>
        </p:nvSpPr>
        <p:spPr>
          <a:xfrm>
            <a:off x="4860032" y="1988840"/>
            <a:ext cx="3168352" cy="575496"/>
          </a:xfrm>
          <a:prstGeom prst="ellipse">
            <a:avLst/>
          </a:prstGeom>
          <a:solidFill>
            <a:srgbClr val="FFFF00">
              <a:alpha val="22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p:cNvCxnSpPr>
            <a:stCxn id="7" idx="4"/>
            <a:endCxn id="10" idx="0"/>
          </p:cNvCxnSpPr>
          <p:nvPr/>
        </p:nvCxnSpPr>
        <p:spPr>
          <a:xfrm flipH="1">
            <a:off x="4608004" y="2564336"/>
            <a:ext cx="1836204" cy="180076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ZoneTexte 9"/>
          <p:cNvSpPr txBox="1"/>
          <p:nvPr/>
        </p:nvSpPr>
        <p:spPr>
          <a:xfrm>
            <a:off x="899592" y="4365104"/>
            <a:ext cx="7416824" cy="21571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180000" tIns="108000" rIns="180000" bIns="108000" rtlCol="0">
            <a:spAutoFit/>
          </a:bodyPr>
          <a:lstStyle/>
          <a:p>
            <a:pPr algn="ctr"/>
            <a:r>
              <a:rPr lang="fr-FR" dirty="0" smtClean="0"/>
              <a:t>= premiers plugins Babel</a:t>
            </a:r>
          </a:p>
          <a:p>
            <a:endParaRPr lang="fr-FR" dirty="0"/>
          </a:p>
          <a:p>
            <a:r>
              <a:rPr lang="fr-FR" dirty="0" smtClean="0"/>
              <a:t>Presque toutes les propositions du TC39 sont utilisables par les développeurs sans attendre leur standardisation.</a:t>
            </a:r>
          </a:p>
          <a:p>
            <a:r>
              <a:rPr lang="fr-FR" dirty="0" smtClean="0"/>
              <a:t>Une aubaine mais aussi un facteur de risque.</a:t>
            </a:r>
            <a:br>
              <a:rPr lang="fr-FR" dirty="0" smtClean="0"/>
            </a:br>
            <a:r>
              <a:rPr lang="fr-FR" dirty="0" smtClean="0"/>
              <a:t/>
            </a:r>
            <a:br>
              <a:rPr lang="fr-FR" dirty="0" smtClean="0"/>
            </a:br>
            <a:r>
              <a:rPr lang="fr-FR" b="1" u="sng" dirty="0" smtClean="0"/>
              <a:t>Recommandé</a:t>
            </a:r>
            <a:r>
              <a:rPr lang="fr-FR" dirty="0" smtClean="0"/>
              <a:t>: attendre au mois le stage </a:t>
            </a:r>
            <a:r>
              <a:rPr lang="fr-FR" b="1" dirty="0" smtClean="0"/>
              <a:t>3</a:t>
            </a:r>
            <a:r>
              <a:rPr lang="fr-FR" dirty="0" smtClean="0"/>
              <a:t> pour utiliser en projet</a:t>
            </a:r>
            <a:endParaRPr lang="fr-FR" dirty="0"/>
          </a:p>
        </p:txBody>
      </p:sp>
    </p:spTree>
    <p:extLst>
      <p:ext uri="{BB962C8B-B14F-4D97-AF65-F5344CB8AC3E}">
        <p14:creationId xmlns:p14="http://schemas.microsoft.com/office/powerpoint/2010/main" val="249252980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
            </a:r>
            <a:r>
              <a:rPr lang="fr-FR" dirty="0" err="1" smtClean="0"/>
              <a:t>babel</a:t>
            </a:r>
            <a:r>
              <a:rPr lang="fr-FR" dirty="0" smtClean="0"/>
              <a:t>/</a:t>
            </a:r>
            <a:r>
              <a:rPr lang="fr-FR" dirty="0" err="1" smtClean="0"/>
              <a:t>preset-env</a:t>
            </a:r>
            <a:endParaRPr lang="fr-FR" dirty="0"/>
          </a:p>
        </p:txBody>
      </p:sp>
      <p:sp>
        <p:nvSpPr>
          <p:cNvPr id="3" name="Espace réservé du contenu 2"/>
          <p:cNvSpPr>
            <a:spLocks noGrp="1"/>
          </p:cNvSpPr>
          <p:nvPr>
            <p:ph idx="1"/>
          </p:nvPr>
        </p:nvSpPr>
        <p:spPr/>
        <p:txBody>
          <a:bodyPr>
            <a:normAutofit/>
          </a:bodyPr>
          <a:lstStyle/>
          <a:p>
            <a:r>
              <a:rPr lang="fr-FR" dirty="0" smtClean="0"/>
              <a:t>Applique uniquement les transformations requises selon le panel de navigateurs </a:t>
            </a:r>
            <a:r>
              <a:rPr lang="fr-FR" dirty="0"/>
              <a:t>à supporter: </a:t>
            </a:r>
            <a:r>
              <a:rPr lang="fr-FR" dirty="0">
                <a:hlinkClick r:id="rId2"/>
              </a:rPr>
              <a:t>http://browserl.ist/</a:t>
            </a:r>
            <a:endParaRPr lang="fr-FR" dirty="0" smtClean="0"/>
          </a:p>
          <a:p>
            <a:endParaRPr lang="fr-FR" dirty="0"/>
          </a:p>
          <a:p>
            <a:pPr marL="0" indent="0">
              <a:buNone/>
            </a:pPr>
            <a:r>
              <a:rPr lang="fr-FR" i="1" dirty="0" err="1" smtClean="0">
                <a:cs typeface="Consolas" panose="020B0609020204030204" pitchFamily="49" charset="0"/>
              </a:rPr>
              <a:t>package.json</a:t>
            </a:r>
            <a:r>
              <a:rPr lang="fr-FR" i="1" dirty="0" smtClean="0">
                <a:cs typeface="Consolas" panose="020B0609020204030204" pitchFamily="49" charset="0"/>
              </a:rPr>
              <a:t>:</a:t>
            </a:r>
          </a:p>
          <a:p>
            <a:pPr marL="0" indent="0">
              <a:buNone/>
            </a:pPr>
            <a:r>
              <a:rPr lang="fr-FR" dirty="0">
                <a:latin typeface="Consolas" panose="020B0609020204030204" pitchFamily="49" charset="0"/>
                <a:cs typeface="Consolas" panose="020B0609020204030204" pitchFamily="49" charset="0"/>
              </a:rPr>
              <a:t>"</a:t>
            </a:r>
            <a:r>
              <a:rPr lang="fr-FR" dirty="0" err="1">
                <a:latin typeface="Consolas" panose="020B0609020204030204" pitchFamily="49" charset="0"/>
                <a:cs typeface="Consolas" panose="020B0609020204030204" pitchFamily="49" charset="0"/>
              </a:rPr>
              <a:t>browserslist</a:t>
            </a:r>
            <a:r>
              <a:rPr lang="fr-FR" dirty="0">
                <a:latin typeface="Consolas" panose="020B0609020204030204" pitchFamily="49" charset="0"/>
                <a:cs typeface="Consolas" panose="020B0609020204030204" pitchFamily="49" charset="0"/>
              </a:rPr>
              <a:t>": "&gt; </a:t>
            </a:r>
            <a:r>
              <a:rPr lang="fr-FR" dirty="0" smtClean="0">
                <a:latin typeface="Consolas" panose="020B0609020204030204" pitchFamily="49" charset="0"/>
                <a:cs typeface="Consolas" panose="020B0609020204030204" pitchFamily="49" charset="0"/>
              </a:rPr>
              <a:t>1%, </a:t>
            </a:r>
            <a:r>
              <a:rPr lang="fr-FR" dirty="0">
                <a:latin typeface="Consolas" panose="020B0609020204030204" pitchFamily="49" charset="0"/>
                <a:cs typeface="Consolas" panose="020B0609020204030204" pitchFamily="49" charset="0"/>
              </a:rPr>
              <a:t>not </a:t>
            </a:r>
            <a:r>
              <a:rPr lang="fr-FR" dirty="0" err="1">
                <a:latin typeface="Consolas" panose="020B0609020204030204" pitchFamily="49" charset="0"/>
                <a:cs typeface="Consolas" panose="020B0609020204030204" pitchFamily="49" charset="0"/>
              </a:rPr>
              <a:t>dead</a:t>
            </a:r>
            <a:r>
              <a:rPr lang="fr-FR" dirty="0">
                <a:latin typeface="Consolas" panose="020B0609020204030204" pitchFamily="49" charset="0"/>
                <a:cs typeface="Consolas" panose="020B0609020204030204" pitchFamily="49" charset="0"/>
              </a:rPr>
              <a:t>"</a:t>
            </a:r>
            <a:endParaRPr lang="fr-FR" dirty="0" smtClean="0">
              <a:latin typeface="Consolas" panose="020B0609020204030204" pitchFamily="49" charset="0"/>
              <a:cs typeface="Consolas" panose="020B0609020204030204" pitchFamily="49" charset="0"/>
            </a:endParaRPr>
          </a:p>
          <a:p>
            <a:pPr marL="0" indent="0">
              <a:buNone/>
            </a:pPr>
            <a:endParaRPr lang="fr-FR" dirty="0" smtClean="0"/>
          </a:p>
          <a:p>
            <a:pPr marL="0" indent="0">
              <a:buNone/>
            </a:pPr>
            <a:r>
              <a:rPr lang="fr-FR" u="sng" dirty="0" smtClean="0"/>
              <a:t>Exemples de </a:t>
            </a:r>
            <a:r>
              <a:rPr lang="fr-FR" u="sng" dirty="0" err="1" smtClean="0"/>
              <a:t>queries</a:t>
            </a:r>
            <a:r>
              <a:rPr lang="fr-FR" u="sng" dirty="0" smtClean="0"/>
              <a:t> </a:t>
            </a:r>
            <a:r>
              <a:rPr lang="fr-FR" u="sng" dirty="0" err="1" smtClean="0"/>
              <a:t>browserslist</a:t>
            </a:r>
            <a:r>
              <a:rPr lang="fr-FR" u="sng" dirty="0" smtClean="0"/>
              <a:t>:</a:t>
            </a:r>
          </a:p>
          <a:p>
            <a:r>
              <a:rPr lang="fr-FR" sz="2000" dirty="0" err="1" smtClean="0">
                <a:latin typeface="Consolas" panose="020B0609020204030204" pitchFamily="49" charset="0"/>
                <a:cs typeface="Consolas" panose="020B0609020204030204" pitchFamily="49" charset="0"/>
              </a:rPr>
              <a:t>ie</a:t>
            </a:r>
            <a:r>
              <a:rPr lang="fr-FR" sz="2000" dirty="0" smtClean="0">
                <a:latin typeface="Consolas" panose="020B0609020204030204" pitchFamily="49" charset="0"/>
                <a:cs typeface="Consolas" panose="020B0609020204030204" pitchFamily="49" charset="0"/>
              </a:rPr>
              <a:t> 6-8, Firefox &gt;= 30, last 5 Chrome versions </a:t>
            </a:r>
          </a:p>
          <a:p>
            <a:r>
              <a:rPr lang="fr-FR" sz="2000" dirty="0" err="1" smtClean="0">
                <a:latin typeface="Consolas" panose="020B0609020204030204" pitchFamily="49" charset="0"/>
                <a:cs typeface="Consolas" panose="020B0609020204030204" pitchFamily="49" charset="0"/>
              </a:rPr>
              <a:t>cover</a:t>
            </a:r>
            <a:r>
              <a:rPr lang="fr-FR" sz="2000" dirty="0" smtClean="0">
                <a:latin typeface="Consolas" panose="020B0609020204030204" pitchFamily="49" charset="0"/>
                <a:cs typeface="Consolas" panose="020B0609020204030204" pitchFamily="49" charset="0"/>
              </a:rPr>
              <a:t> 95% in US, </a:t>
            </a:r>
            <a:r>
              <a:rPr lang="fr-FR" sz="2000" dirty="0" err="1" smtClean="0">
                <a:latin typeface="Consolas" panose="020B0609020204030204" pitchFamily="49" charset="0"/>
                <a:cs typeface="Consolas" panose="020B0609020204030204" pitchFamily="49" charset="0"/>
              </a:rPr>
              <a:t>cover</a:t>
            </a:r>
            <a:r>
              <a:rPr lang="fr-FR" sz="2000" dirty="0" smtClean="0">
                <a:latin typeface="Consolas" panose="020B0609020204030204" pitchFamily="49" charset="0"/>
                <a:cs typeface="Consolas" panose="020B0609020204030204" pitchFamily="49" charset="0"/>
              </a:rPr>
              <a:t> 99% in </a:t>
            </a:r>
            <a:r>
              <a:rPr lang="fr-FR" sz="2000" dirty="0" err="1" smtClean="0">
                <a:latin typeface="Consolas" panose="020B0609020204030204" pitchFamily="49" charset="0"/>
                <a:cs typeface="Consolas" panose="020B0609020204030204" pitchFamily="49" charset="0"/>
              </a:rPr>
              <a:t>my</a:t>
            </a:r>
            <a:r>
              <a:rPr lang="fr-FR" sz="2000" dirty="0" smtClean="0">
                <a:latin typeface="Consolas" panose="020B0609020204030204" pitchFamily="49" charset="0"/>
                <a:cs typeface="Consolas" panose="020B0609020204030204" pitchFamily="49" charset="0"/>
              </a:rPr>
              <a:t> </a:t>
            </a:r>
            <a:r>
              <a:rPr lang="fr-FR" sz="2000" dirty="0" err="1" smtClean="0">
                <a:latin typeface="Consolas" panose="020B0609020204030204" pitchFamily="49" charset="0"/>
                <a:cs typeface="Consolas" panose="020B0609020204030204" pitchFamily="49" charset="0"/>
              </a:rPr>
              <a:t>stats</a:t>
            </a:r>
            <a:endParaRPr lang="fr-FR" sz="2000" dirty="0" smtClean="0">
              <a:latin typeface="Consolas" panose="020B0609020204030204" pitchFamily="49" charset="0"/>
              <a:cs typeface="Consolas" panose="020B0609020204030204" pitchFamily="49" charset="0"/>
            </a:endParaRPr>
          </a:p>
          <a:p>
            <a:r>
              <a:rPr lang="fr-FR" sz="2000" dirty="0" err="1" smtClean="0">
                <a:latin typeface="Consolas" panose="020B0609020204030204" pitchFamily="49" charset="0"/>
                <a:cs typeface="Consolas" panose="020B0609020204030204" pitchFamily="49" charset="0"/>
              </a:rPr>
              <a:t>extends</a:t>
            </a:r>
            <a:r>
              <a:rPr lang="fr-FR" sz="2000" dirty="0" smtClean="0">
                <a:latin typeface="Consolas" panose="020B0609020204030204" pitchFamily="49" charset="0"/>
                <a:cs typeface="Consolas" panose="020B0609020204030204" pitchFamily="49" charset="0"/>
              </a:rPr>
              <a:t> </a:t>
            </a:r>
            <a:r>
              <a:rPr lang="fr-FR" sz="2000" dirty="0" err="1" smtClean="0">
                <a:latin typeface="Consolas" panose="020B0609020204030204" pitchFamily="49" charset="0"/>
                <a:cs typeface="Consolas" panose="020B0609020204030204" pitchFamily="49" charset="0"/>
              </a:rPr>
              <a:t>browserslist</a:t>
            </a:r>
            <a:r>
              <a:rPr lang="fr-FR" sz="2000" dirty="0" smtClean="0">
                <a:latin typeface="Consolas" panose="020B0609020204030204" pitchFamily="49" charset="0"/>
                <a:cs typeface="Consolas" panose="020B0609020204030204" pitchFamily="49" charset="0"/>
              </a:rPr>
              <a:t>-config-</a:t>
            </a:r>
            <a:r>
              <a:rPr lang="fr-FR" sz="2000" dirty="0" err="1" smtClean="0">
                <a:latin typeface="Consolas" panose="020B0609020204030204" pitchFamily="49" charset="0"/>
                <a:cs typeface="Consolas" panose="020B0609020204030204" pitchFamily="49" charset="0"/>
              </a:rPr>
              <a:t>worldline</a:t>
            </a:r>
            <a:endParaRPr lang="fr-FR" sz="2000" dirty="0">
              <a:latin typeface="Consolas" panose="020B0609020204030204" pitchFamily="49" charset="0"/>
              <a:cs typeface="Consolas" panose="020B0609020204030204" pitchFamily="49" charset="0"/>
            </a:endParaRPr>
          </a:p>
          <a:p>
            <a:r>
              <a:rPr lang="fr-FR" sz="2000" dirty="0">
                <a:latin typeface="Consolas" panose="020B0609020204030204" pitchFamily="49" charset="0"/>
                <a:cs typeface="Consolas" panose="020B0609020204030204" pitchFamily="49" charset="0"/>
              </a:rPr>
              <a:t>d</a:t>
            </a:r>
            <a:r>
              <a:rPr lang="fr-FR" sz="2000" dirty="0" smtClean="0">
                <a:latin typeface="Consolas" panose="020B0609020204030204" pitchFamily="49" charset="0"/>
                <a:cs typeface="Consolas" panose="020B0609020204030204" pitchFamily="49" charset="0"/>
              </a:rPr>
              <a:t>efaults </a:t>
            </a:r>
            <a:r>
              <a:rPr lang="en-US" sz="2000" dirty="0">
                <a:solidFill>
                  <a:schemeClr val="bg1">
                    <a:lumMod val="50000"/>
                  </a:schemeClr>
                </a:solidFill>
                <a:cs typeface="Consolas" panose="020B0609020204030204" pitchFamily="49" charset="0"/>
              </a:rPr>
              <a:t>(&gt; 0.5%, last 2 versions, Firefox ESR, not dead)</a:t>
            </a:r>
            <a:endParaRPr lang="fr-FR" sz="2000" dirty="0" smtClean="0">
              <a:solidFill>
                <a:schemeClr val="bg1">
                  <a:lumMod val="50000"/>
                </a:schemeClr>
              </a:solidFill>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138</a:t>
            </a:fld>
            <a:endParaRPr lang="fr-FR" dirty="0"/>
          </a:p>
        </p:txBody>
      </p:sp>
      <p:sp>
        <p:nvSpPr>
          <p:cNvPr id="7" name="AutoShape 5" descr="Bab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7" descr="Bab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9" descr="RÃ©sultat de recherche d'images pour &quot;babel logo&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221441194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Transpiler</a:t>
            </a:r>
            <a:r>
              <a:rPr lang="fr-FR" dirty="0" smtClean="0"/>
              <a:t> ou pas ?</a:t>
            </a:r>
            <a:endParaRPr lang="fr-FR" dirty="0"/>
          </a:p>
        </p:txBody>
      </p:sp>
      <p:sp>
        <p:nvSpPr>
          <p:cNvPr id="3" name="Espace réservé du contenu 2"/>
          <p:cNvSpPr>
            <a:spLocks noGrp="1"/>
          </p:cNvSpPr>
          <p:nvPr>
            <p:ph idx="1"/>
          </p:nvPr>
        </p:nvSpPr>
        <p:spPr>
          <a:xfrm>
            <a:off x="467544" y="1484784"/>
            <a:ext cx="8533189" cy="2740023"/>
          </a:xfrm>
        </p:spPr>
        <p:txBody>
          <a:bodyPr/>
          <a:lstStyle/>
          <a:p>
            <a:pPr>
              <a:spcBef>
                <a:spcPts val="1200"/>
              </a:spcBef>
            </a:pPr>
            <a:r>
              <a:rPr lang="fr-FR" dirty="0" smtClean="0"/>
              <a:t>La </a:t>
            </a:r>
            <a:r>
              <a:rPr lang="fr-FR" dirty="0" err="1" smtClean="0"/>
              <a:t>transpilation</a:t>
            </a:r>
            <a:r>
              <a:rPr lang="fr-FR" dirty="0" smtClean="0"/>
              <a:t> permet au développeur de s’abstraire de la majorité des problèmes de support navigateur.</a:t>
            </a:r>
            <a:br>
              <a:rPr lang="fr-FR" dirty="0" smtClean="0"/>
            </a:br>
            <a:r>
              <a:rPr lang="fr-FR" dirty="0" smtClean="0"/>
              <a:t>Plus besoin de retenir quelle </a:t>
            </a:r>
            <a:r>
              <a:rPr lang="fr-FR" dirty="0" err="1" smtClean="0"/>
              <a:t>feature</a:t>
            </a:r>
            <a:r>
              <a:rPr lang="fr-FR" dirty="0" smtClean="0"/>
              <a:t> vient de quelle version.</a:t>
            </a:r>
          </a:p>
          <a:p>
            <a:pPr>
              <a:spcBef>
                <a:spcPts val="1200"/>
              </a:spcBef>
            </a:pPr>
            <a:r>
              <a:rPr lang="fr-FR" dirty="0" smtClean="0"/>
              <a:t>Elle introduit une étape de compilation, de nombreuses dépendances, quelques facteurs de risque, et une perte de proximité entre le code écrit et celui exécuté.</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139</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700808"/>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924944"/>
            <a:ext cx="5524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142326" y="4224807"/>
            <a:ext cx="8894170" cy="23725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180000" tIns="108000" rIns="180000" bIns="108000" rtlCol="0">
            <a:spAutoFit/>
          </a:bodyPr>
          <a:lstStyle/>
          <a:p>
            <a:pPr>
              <a:spcAft>
                <a:spcPts val="600"/>
              </a:spcAft>
            </a:pPr>
            <a:r>
              <a:rPr lang="fr-FR" sz="2000" b="1" u="sng" dirty="0"/>
              <a:t>Recommandé:</a:t>
            </a:r>
          </a:p>
          <a:p>
            <a:pPr marL="342900" indent="-342900">
              <a:spcAft>
                <a:spcPts val="600"/>
              </a:spcAft>
              <a:buFont typeface="Wingdings" panose="05000000000000000000" pitchFamily="2" charset="2"/>
              <a:buChar char="§"/>
            </a:pPr>
            <a:r>
              <a:rPr lang="fr-FR" sz="2000" dirty="0" err="1"/>
              <a:t>Transpiler</a:t>
            </a:r>
            <a:r>
              <a:rPr lang="fr-FR" sz="2000" dirty="0"/>
              <a:t> au minimum en mode développement</a:t>
            </a:r>
          </a:p>
          <a:p>
            <a:pPr marL="342900" indent="-342900">
              <a:spcAft>
                <a:spcPts val="600"/>
              </a:spcAft>
              <a:buFont typeface="Wingdings" panose="05000000000000000000" pitchFamily="2" charset="2"/>
              <a:buChar char="§"/>
            </a:pPr>
            <a:r>
              <a:rPr lang="fr-FR" sz="2000" dirty="0"/>
              <a:t>Utiliser </a:t>
            </a:r>
            <a:r>
              <a:rPr lang="fr-FR" sz="2000" dirty="0" err="1"/>
              <a:t>preset-env</a:t>
            </a:r>
            <a:r>
              <a:rPr lang="fr-FR" sz="2000" dirty="0"/>
              <a:t> pour réduire le scope de </a:t>
            </a:r>
            <a:r>
              <a:rPr lang="fr-FR" sz="2000" dirty="0" err="1"/>
              <a:t>transpilation</a:t>
            </a:r>
            <a:endParaRPr lang="fr-FR" sz="2000" dirty="0"/>
          </a:p>
          <a:p>
            <a:pPr marL="342900" indent="-342900">
              <a:spcAft>
                <a:spcPts val="600"/>
              </a:spcAft>
              <a:buFont typeface="Wingdings" panose="05000000000000000000" pitchFamily="2" charset="2"/>
              <a:buChar char="§"/>
            </a:pPr>
            <a:r>
              <a:rPr lang="fr-FR" sz="2000" dirty="0"/>
              <a:t>Intégrer la </a:t>
            </a:r>
            <a:r>
              <a:rPr lang="fr-FR" sz="2000" dirty="0" err="1"/>
              <a:t>transpilation</a:t>
            </a:r>
            <a:r>
              <a:rPr lang="fr-FR" sz="2000" dirty="0"/>
              <a:t> aux autres </a:t>
            </a:r>
            <a:r>
              <a:rPr lang="fr-FR" sz="2000" dirty="0" err="1"/>
              <a:t>process</a:t>
            </a:r>
            <a:r>
              <a:rPr lang="fr-FR" sz="2000" dirty="0"/>
              <a:t> de </a:t>
            </a:r>
            <a:r>
              <a:rPr lang="fr-FR" sz="2000" dirty="0" err="1"/>
              <a:t>build</a:t>
            </a:r>
            <a:r>
              <a:rPr lang="fr-FR" sz="2000" dirty="0"/>
              <a:t> </a:t>
            </a:r>
            <a:r>
              <a:rPr lang="fr-FR" sz="2000" dirty="0" smtClean="0"/>
              <a:t>existants</a:t>
            </a:r>
            <a:br>
              <a:rPr lang="fr-FR" sz="2000" dirty="0" smtClean="0"/>
            </a:br>
            <a:r>
              <a:rPr lang="fr-FR" sz="2000" dirty="0" smtClean="0"/>
              <a:t> (</a:t>
            </a:r>
            <a:r>
              <a:rPr lang="fr-FR" sz="2000" dirty="0"/>
              <a:t>linters, </a:t>
            </a:r>
            <a:r>
              <a:rPr lang="fr-FR" sz="2000" dirty="0" err="1"/>
              <a:t>bundlers</a:t>
            </a:r>
            <a:r>
              <a:rPr lang="fr-FR" sz="2000" dirty="0"/>
              <a:t>, </a:t>
            </a:r>
            <a:r>
              <a:rPr lang="fr-FR" sz="2000" dirty="0" err="1"/>
              <a:t>minification</a:t>
            </a:r>
            <a:r>
              <a:rPr lang="fr-FR" sz="2000" dirty="0" smtClean="0"/>
              <a:t>…)</a:t>
            </a:r>
          </a:p>
          <a:p>
            <a:pPr marL="342900" indent="-342900">
              <a:spcAft>
                <a:spcPts val="600"/>
              </a:spcAft>
              <a:buFont typeface="Wingdings" panose="05000000000000000000" pitchFamily="2" charset="2"/>
              <a:buChar char="§"/>
            </a:pPr>
            <a:r>
              <a:rPr lang="fr-FR" sz="2000" dirty="0" smtClean="0"/>
              <a:t>Utiliser les source </a:t>
            </a:r>
            <a:r>
              <a:rPr lang="fr-FR" sz="2000" dirty="0" err="1" smtClean="0"/>
              <a:t>maps</a:t>
            </a:r>
            <a:r>
              <a:rPr lang="fr-FR" sz="2000" dirty="0" smtClean="0"/>
              <a:t> avec son débogueur</a:t>
            </a:r>
            <a:endParaRPr lang="fr-FR" sz="2000" dirty="0"/>
          </a:p>
        </p:txBody>
      </p:sp>
    </p:spTree>
    <p:extLst>
      <p:ext uri="{BB962C8B-B14F-4D97-AF65-F5344CB8AC3E}">
        <p14:creationId xmlns:p14="http://schemas.microsoft.com/office/powerpoint/2010/main" val="28075333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Implémentation navigateur d’</a:t>
            </a:r>
            <a:r>
              <a:rPr lang="fr-FR" dirty="0" err="1" smtClean="0"/>
              <a:t>ECMAScript</a:t>
            </a:r>
            <a:endParaRPr lang="fr-FR" dirty="0"/>
          </a:p>
        </p:txBody>
      </p:sp>
      <p:sp>
        <p:nvSpPr>
          <p:cNvPr id="3" name="Espace réservé du contenu 2"/>
          <p:cNvSpPr>
            <a:spLocks noGrp="1"/>
          </p:cNvSpPr>
          <p:nvPr>
            <p:ph idx="1"/>
          </p:nvPr>
        </p:nvSpPr>
        <p:spPr>
          <a:xfrm>
            <a:off x="457200" y="1600200"/>
            <a:ext cx="8686800" cy="4876800"/>
          </a:xfrm>
        </p:spPr>
        <p:txBody>
          <a:bodyPr/>
          <a:lstStyle/>
          <a:p>
            <a:pPr marL="0" indent="0">
              <a:buNone/>
            </a:pPr>
            <a:r>
              <a:rPr lang="fr-FR" dirty="0" smtClean="0"/>
              <a:t>Conséquence du nouveau rythme annuel:</a:t>
            </a:r>
            <a:br>
              <a:rPr lang="fr-FR" dirty="0" smtClean="0"/>
            </a:br>
            <a:r>
              <a:rPr lang="fr-FR" sz="1800" dirty="0" smtClean="0"/>
              <a:t>un excellent support, exhaustif et homogène entre tous les navigateurs modernes</a:t>
            </a:r>
            <a:endParaRPr lang="fr-FR" dirty="0" smtClean="0"/>
          </a:p>
          <a:p>
            <a:endParaRPr lang="fr-FR" dirty="0"/>
          </a:p>
          <a:p>
            <a:pPr marL="0" indent="0">
              <a:buNone/>
            </a:pPr>
            <a:r>
              <a:rPr lang="fr-FR" dirty="0" smtClean="0"/>
              <a:t>Navigateurs dits</a:t>
            </a:r>
            <a:br>
              <a:rPr lang="fr-FR" dirty="0" smtClean="0"/>
            </a:br>
            <a:r>
              <a:rPr lang="fr-FR" dirty="0" smtClean="0"/>
              <a:t>« </a:t>
            </a:r>
            <a:r>
              <a:rPr lang="fr-FR" dirty="0" err="1" smtClean="0">
                <a:solidFill>
                  <a:srgbClr val="00B050"/>
                </a:solidFill>
              </a:rPr>
              <a:t>evergreen</a:t>
            </a:r>
            <a:r>
              <a:rPr lang="fr-FR" dirty="0" smtClean="0"/>
              <a:t> »</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2636912"/>
            <a:ext cx="4731538" cy="401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561476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En bref</a:t>
            </a:r>
            <a:endParaRPr lang="fr-FR" dirty="0"/>
          </a:p>
        </p:txBody>
      </p:sp>
      <p:sp>
        <p:nvSpPr>
          <p:cNvPr id="3" name="Espace réservé du contenu 2"/>
          <p:cNvSpPr>
            <a:spLocks noGrp="1"/>
          </p:cNvSpPr>
          <p:nvPr>
            <p:ph idx="1"/>
          </p:nvPr>
        </p:nvSpPr>
        <p:spPr/>
        <p:txBody>
          <a:bodyPr/>
          <a:lstStyle/>
          <a:p>
            <a:pPr>
              <a:spcBef>
                <a:spcPts val="1800"/>
              </a:spcBef>
            </a:pPr>
            <a:r>
              <a:rPr lang="fr-FR" dirty="0" smtClean="0"/>
              <a:t>Vous pouvez utiliser toutes les dernières </a:t>
            </a:r>
            <a:r>
              <a:rPr lang="fr-FR" dirty="0" err="1" smtClean="0"/>
              <a:t>features</a:t>
            </a:r>
            <a:r>
              <a:rPr lang="fr-FR" dirty="0" smtClean="0"/>
              <a:t> de JavaScript sans vous soucier du support avec </a:t>
            </a:r>
            <a:r>
              <a:rPr lang="fr-FR" dirty="0" err="1" smtClean="0"/>
              <a:t>preset-env</a:t>
            </a:r>
            <a:endParaRPr lang="fr-FR" dirty="0" smtClean="0"/>
          </a:p>
          <a:p>
            <a:pPr>
              <a:spcBef>
                <a:spcPts val="1800"/>
              </a:spcBef>
            </a:pPr>
            <a:r>
              <a:rPr lang="fr-FR" dirty="0" smtClean="0"/>
              <a:t>Il est recommandé toutefois de vérifier que la </a:t>
            </a:r>
            <a:r>
              <a:rPr lang="fr-FR" dirty="0" err="1" smtClean="0"/>
              <a:t>feature</a:t>
            </a:r>
            <a:r>
              <a:rPr lang="fr-FR" dirty="0" smtClean="0"/>
              <a:t> est au moins à l’étape 3 : Candidate pour le TC39</a:t>
            </a:r>
          </a:p>
          <a:p>
            <a:pPr>
              <a:spcBef>
                <a:spcPts val="1800"/>
              </a:spcBef>
            </a:pPr>
            <a:r>
              <a:rPr lang="fr-FR" dirty="0" smtClean="0"/>
              <a:t>La </a:t>
            </a:r>
            <a:r>
              <a:rPr lang="fr-FR" dirty="0" err="1" smtClean="0"/>
              <a:t>transpilation</a:t>
            </a:r>
            <a:r>
              <a:rPr lang="fr-FR" dirty="0" smtClean="0"/>
              <a:t> n’est pas une solution miracle: certaines nouveautés ne peuvent pas être réécrites en ES5, ou bien fonctionnent dans un mode dégradé. </a:t>
            </a:r>
          </a:p>
          <a:p>
            <a:pPr>
              <a:spcBef>
                <a:spcPts val="1800"/>
              </a:spcBef>
            </a:pPr>
            <a:r>
              <a:rPr lang="fr-FR" dirty="0" smtClean="0"/>
              <a:t>Lisez la doc de tous les plugins Babel que vous utilisez</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140</a:t>
            </a:fld>
            <a:endParaRPr lang="fr-FR" dirty="0"/>
          </a:p>
        </p:txBody>
      </p:sp>
    </p:spTree>
    <p:extLst>
      <p:ext uri="{BB962C8B-B14F-4D97-AF65-F5344CB8AC3E}">
        <p14:creationId xmlns:p14="http://schemas.microsoft.com/office/powerpoint/2010/main" val="218050584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smtClean="0"/>
              <a:t>Surcouches à JavaScript</a:t>
            </a:r>
            <a:endParaRPr lang="fr-FR" cap="none" dirty="0"/>
          </a:p>
        </p:txBody>
      </p:sp>
      <p:sp>
        <p:nvSpPr>
          <p:cNvPr id="3" name="Sous-titre 2"/>
          <p:cNvSpPr>
            <a:spLocks noGrp="1"/>
          </p:cNvSpPr>
          <p:nvPr>
            <p:ph type="subTitle" idx="1"/>
          </p:nvPr>
        </p:nvSpPr>
        <p:spPr/>
        <p:txBody>
          <a:bodyPr/>
          <a:lstStyle/>
          <a:p>
            <a:r>
              <a:rPr lang="fr-FR" dirty="0" err="1" smtClean="0"/>
              <a:t>Transpilations</a:t>
            </a:r>
            <a:r>
              <a:rPr lang="fr-FR" dirty="0" smtClean="0"/>
              <a:t> hors </a:t>
            </a:r>
            <a:r>
              <a:rPr lang="fr-FR" dirty="0" err="1" smtClean="0"/>
              <a:t>ECMAScript</a:t>
            </a:r>
            <a:r>
              <a:rPr lang="fr-FR" dirty="0" smtClean="0"/>
              <a:t> / TC39</a:t>
            </a:r>
            <a:endParaRPr lang="fr-FR" dirty="0"/>
          </a:p>
        </p:txBody>
      </p:sp>
      <p:sp>
        <p:nvSpPr>
          <p:cNvPr id="4" name="Espace réservé de la date 3"/>
          <p:cNvSpPr>
            <a:spLocks noGrp="1"/>
          </p:cNvSpPr>
          <p:nvPr>
            <p:ph type="dt" sz="half" idx="10"/>
          </p:nvPr>
        </p:nvSpPr>
        <p:spPr/>
        <p:txBody>
          <a:bodyPr/>
          <a:lstStyle/>
          <a:p>
            <a:fld id="{1D3853A5-69BC-4513-9004-6ED4EC9F3CD5}"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141</a:t>
            </a:fld>
            <a:endParaRPr lang="fr-FR" dirty="0"/>
          </a:p>
        </p:txBody>
      </p:sp>
    </p:spTree>
    <p:extLst>
      <p:ext uri="{BB962C8B-B14F-4D97-AF65-F5344CB8AC3E}">
        <p14:creationId xmlns:p14="http://schemas.microsoft.com/office/powerpoint/2010/main" val="260399092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TypeScript</a:t>
            </a:r>
            <a:endParaRPr lang="fr-FR" dirty="0"/>
          </a:p>
        </p:txBody>
      </p:sp>
      <p:sp>
        <p:nvSpPr>
          <p:cNvPr id="3" name="Espace réservé du contenu 2"/>
          <p:cNvSpPr>
            <a:spLocks noGrp="1"/>
          </p:cNvSpPr>
          <p:nvPr>
            <p:ph idx="1"/>
          </p:nvPr>
        </p:nvSpPr>
        <p:spPr/>
        <p:txBody>
          <a:bodyPr/>
          <a:lstStyle/>
          <a:p>
            <a:pPr>
              <a:spcBef>
                <a:spcPts val="1200"/>
              </a:spcBef>
            </a:pPr>
            <a:r>
              <a:rPr lang="fr-FR" sz="2000" dirty="0" smtClean="0"/>
              <a:t>Développé par Microsoft, publié en février 2012</a:t>
            </a:r>
          </a:p>
          <a:p>
            <a:pPr>
              <a:spcBef>
                <a:spcPts val="1200"/>
              </a:spcBef>
            </a:pPr>
            <a:r>
              <a:rPr lang="fr-FR" sz="2000" dirty="0" smtClean="0"/>
              <a:t>Version actuelle: 3.0</a:t>
            </a:r>
          </a:p>
          <a:p>
            <a:pPr>
              <a:spcBef>
                <a:spcPts val="1200"/>
              </a:spcBef>
            </a:pPr>
            <a:r>
              <a:rPr lang="fr-FR" sz="2000" dirty="0" smtClean="0"/>
              <a:t>Deux </a:t>
            </a:r>
            <a:r>
              <a:rPr lang="fr-FR" sz="2000" dirty="0" err="1" smtClean="0"/>
              <a:t>transpileurs</a:t>
            </a:r>
            <a:r>
              <a:rPr lang="fr-FR" sz="2000" dirty="0" smtClean="0"/>
              <a:t> existants: </a:t>
            </a:r>
            <a:r>
              <a:rPr lang="fr-FR" sz="2000" dirty="0" err="1" smtClean="0"/>
              <a:t>tsc</a:t>
            </a:r>
            <a:r>
              <a:rPr lang="fr-FR" sz="2000" dirty="0" smtClean="0"/>
              <a:t> (officiel) et Babel</a:t>
            </a:r>
          </a:p>
          <a:p>
            <a:pPr>
              <a:spcBef>
                <a:spcPts val="1200"/>
              </a:spcBef>
            </a:pPr>
            <a:r>
              <a:rPr lang="fr-FR" sz="2000" dirty="0" smtClean="0"/>
              <a:t>Surcouche de la spécification ES2015</a:t>
            </a:r>
          </a:p>
          <a:p>
            <a:pPr>
              <a:spcBef>
                <a:spcPts val="1200"/>
              </a:spcBef>
            </a:pPr>
            <a:r>
              <a:rPr lang="fr-FR" sz="2000" dirty="0" smtClean="0"/>
              <a:t>Apporte un </a:t>
            </a:r>
            <a:r>
              <a:rPr lang="fr-FR" sz="2000" b="1" dirty="0" smtClean="0"/>
              <a:t>typage statique optionnel </a:t>
            </a:r>
            <a:r>
              <a:rPr lang="fr-FR" sz="2000" dirty="0" smtClean="0"/>
              <a:t>aux vars/fonctions</a:t>
            </a:r>
          </a:p>
          <a:p>
            <a:pPr>
              <a:spcBef>
                <a:spcPts val="1200"/>
              </a:spcBef>
            </a:pPr>
            <a:r>
              <a:rPr lang="fr-FR" sz="2000" dirty="0" smtClean="0"/>
              <a:t>Autres </a:t>
            </a:r>
            <a:r>
              <a:rPr lang="fr-FR" sz="2000" dirty="0" err="1" smtClean="0"/>
              <a:t>features</a:t>
            </a:r>
            <a:r>
              <a:rPr lang="fr-FR" sz="2000" dirty="0" smtClean="0"/>
              <a:t> principales: </a:t>
            </a:r>
            <a:br>
              <a:rPr lang="fr-FR" sz="2000" dirty="0" smtClean="0"/>
            </a:br>
            <a:r>
              <a:rPr lang="fr-FR" sz="2000" dirty="0" smtClean="0"/>
              <a:t>interfaces, décorateurs, classes abstraites, énumérations</a:t>
            </a:r>
          </a:p>
          <a:p>
            <a:pPr>
              <a:spcBef>
                <a:spcPts val="1200"/>
              </a:spcBef>
            </a:pPr>
            <a:r>
              <a:rPr lang="fr-FR" sz="2000" dirty="0" smtClean="0"/>
              <a:t>Les définitions de types (fichiers </a:t>
            </a:r>
            <a:r>
              <a:rPr lang="fr-FR" sz="2000" dirty="0" smtClean="0">
                <a:latin typeface="Consolas" panose="020B0609020204030204" pitchFamily="49" charset="0"/>
                <a:cs typeface="Consolas" panose="020B0609020204030204" pitchFamily="49" charset="0"/>
              </a:rPr>
              <a:t>.</a:t>
            </a:r>
            <a:r>
              <a:rPr lang="fr-FR" sz="2000" dirty="0" err="1" smtClean="0">
                <a:latin typeface="Consolas" panose="020B0609020204030204" pitchFamily="49" charset="0"/>
                <a:cs typeface="Consolas" panose="020B0609020204030204" pitchFamily="49" charset="0"/>
              </a:rPr>
              <a:t>d.ts</a:t>
            </a:r>
            <a:r>
              <a:rPr lang="fr-FR" sz="2000" dirty="0" smtClean="0"/>
              <a:t>) peuvent être exploitées pour valider un code même sans TypeScript</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142</a:t>
            </a:fld>
            <a:endParaRPr lang="fr-FR" dirty="0"/>
          </a:p>
        </p:txBody>
      </p:sp>
      <p:sp>
        <p:nvSpPr>
          <p:cNvPr id="7" name="AutoShape 2" descr="RÃ©sultat de recherche d'images pour &quot;typescript logo&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392" y="620688"/>
            <a:ext cx="762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528922" y="5589240"/>
            <a:ext cx="7941840"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2000" dirty="0"/>
              <a:t>Popularité: </a:t>
            </a:r>
            <a:r>
              <a:rPr lang="fr-FR" sz="2000" b="1" dirty="0"/>
              <a:t>+++</a:t>
            </a:r>
            <a:r>
              <a:rPr lang="fr-FR" sz="2000" dirty="0"/>
              <a:t>    </a:t>
            </a:r>
            <a:r>
              <a:rPr lang="fr-FR" sz="2000" dirty="0" smtClean="0"/>
              <a:t>    Bénéfice</a:t>
            </a:r>
            <a:r>
              <a:rPr lang="fr-FR" sz="2000" dirty="0"/>
              <a:t>: </a:t>
            </a:r>
            <a:r>
              <a:rPr lang="fr-FR" sz="2000" b="1" dirty="0"/>
              <a:t>++</a:t>
            </a:r>
            <a:r>
              <a:rPr lang="fr-FR" sz="2000" dirty="0"/>
              <a:t>    </a:t>
            </a:r>
            <a:r>
              <a:rPr lang="fr-FR" sz="2000" dirty="0" smtClean="0"/>
              <a:t>    Complexité</a:t>
            </a:r>
            <a:r>
              <a:rPr lang="fr-FR" sz="2000" dirty="0"/>
              <a:t>: </a:t>
            </a:r>
            <a:r>
              <a:rPr lang="fr-FR" sz="2000" b="1" dirty="0"/>
              <a:t>+</a:t>
            </a:r>
            <a:r>
              <a:rPr lang="fr-FR" sz="2000" dirty="0"/>
              <a:t>    </a:t>
            </a:r>
            <a:r>
              <a:rPr lang="fr-FR" sz="2000" dirty="0" smtClean="0"/>
              <a:t>    Risque</a:t>
            </a:r>
            <a:r>
              <a:rPr lang="fr-FR" sz="2000" dirty="0"/>
              <a:t>: </a:t>
            </a:r>
            <a:r>
              <a:rPr lang="fr-FR" sz="2000" b="1" dirty="0" smtClean="0"/>
              <a:t>-</a:t>
            </a:r>
            <a:br>
              <a:rPr lang="fr-FR" sz="2000" b="1" dirty="0" smtClean="0"/>
            </a:br>
            <a:r>
              <a:rPr lang="fr-FR" sz="2000" b="1" dirty="0" smtClean="0"/>
              <a:t/>
            </a:r>
            <a:br>
              <a:rPr lang="fr-FR" sz="2000" b="1" dirty="0" smtClean="0"/>
            </a:br>
            <a:r>
              <a:rPr lang="fr-FR" sz="1400" b="1" dirty="0" smtClean="0">
                <a:solidFill>
                  <a:schemeClr val="accent1"/>
                </a:solidFill>
              </a:rPr>
              <a:t>+++ très fort   --- très faible</a:t>
            </a:r>
            <a:endParaRPr lang="fr-FR" sz="1400" b="1" dirty="0">
              <a:solidFill>
                <a:schemeClr val="accent1"/>
              </a:solidFill>
            </a:endParaRPr>
          </a:p>
        </p:txBody>
      </p:sp>
    </p:spTree>
    <p:extLst>
      <p:ext uri="{BB962C8B-B14F-4D97-AF65-F5344CB8AC3E}">
        <p14:creationId xmlns:p14="http://schemas.microsoft.com/office/powerpoint/2010/main" val="319360493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Flow</a:t>
            </a:r>
            <a:endParaRPr lang="fr-FR" dirty="0"/>
          </a:p>
        </p:txBody>
      </p:sp>
      <p:sp>
        <p:nvSpPr>
          <p:cNvPr id="3" name="Espace réservé du contenu 2"/>
          <p:cNvSpPr>
            <a:spLocks noGrp="1"/>
          </p:cNvSpPr>
          <p:nvPr>
            <p:ph idx="1"/>
          </p:nvPr>
        </p:nvSpPr>
        <p:spPr/>
        <p:txBody>
          <a:bodyPr>
            <a:normAutofit/>
          </a:bodyPr>
          <a:lstStyle/>
          <a:p>
            <a:pPr>
              <a:spcBef>
                <a:spcPts val="1200"/>
              </a:spcBef>
            </a:pPr>
            <a:r>
              <a:rPr lang="fr-FR" sz="2000" dirty="0"/>
              <a:t>Développé par Facebook, publié en 2015</a:t>
            </a:r>
          </a:p>
          <a:p>
            <a:pPr>
              <a:spcBef>
                <a:spcPts val="1200"/>
              </a:spcBef>
            </a:pPr>
            <a:r>
              <a:rPr lang="fr-FR" sz="2000" dirty="0"/>
              <a:t>Version actuelle: 0.80</a:t>
            </a:r>
          </a:p>
          <a:p>
            <a:pPr>
              <a:spcBef>
                <a:spcPts val="1200"/>
              </a:spcBef>
            </a:pPr>
            <a:r>
              <a:rPr lang="fr-FR" sz="2000" dirty="0" err="1"/>
              <a:t>Transpilation</a:t>
            </a:r>
            <a:r>
              <a:rPr lang="fr-FR" sz="2000" dirty="0"/>
              <a:t> optionnelle (si utilisation de commentaires)</a:t>
            </a:r>
            <a:br>
              <a:rPr lang="fr-FR" sz="2000" dirty="0"/>
            </a:br>
            <a:r>
              <a:rPr lang="fr-FR" sz="2000" dirty="0" smtClean="0"/>
              <a:t>et très simple </a:t>
            </a:r>
            <a:r>
              <a:rPr lang="fr-FR" sz="2000" dirty="0"/>
              <a:t>(suppression des indications de types)</a:t>
            </a:r>
          </a:p>
          <a:p>
            <a:pPr>
              <a:spcBef>
                <a:spcPts val="1200"/>
              </a:spcBef>
            </a:pPr>
            <a:r>
              <a:rPr lang="fr-FR" sz="2000" dirty="0"/>
              <a:t>Surcouche d’</a:t>
            </a:r>
            <a:r>
              <a:rPr lang="fr-FR" sz="2000" dirty="0" err="1"/>
              <a:t>ECMAScript</a:t>
            </a:r>
            <a:r>
              <a:rPr lang="fr-FR" sz="2000" dirty="0"/>
              <a:t>, </a:t>
            </a:r>
            <a:r>
              <a:rPr lang="fr-FR" sz="2000" dirty="0" smtClean="0"/>
              <a:t>indépendamment </a:t>
            </a:r>
            <a:r>
              <a:rPr lang="fr-FR" sz="2000" dirty="0"/>
              <a:t>de la version</a:t>
            </a:r>
          </a:p>
          <a:p>
            <a:pPr>
              <a:spcBef>
                <a:spcPts val="1200"/>
              </a:spcBef>
            </a:pPr>
            <a:r>
              <a:rPr lang="fr-FR" sz="2000" dirty="0"/>
              <a:t>Apporte un </a:t>
            </a:r>
            <a:r>
              <a:rPr lang="fr-FR" sz="2000" b="1" dirty="0"/>
              <a:t>typage statique optionnel </a:t>
            </a:r>
            <a:r>
              <a:rPr lang="fr-FR" sz="2000" dirty="0"/>
              <a:t>aux vars/fonctions</a:t>
            </a:r>
          </a:p>
          <a:p>
            <a:pPr>
              <a:spcBef>
                <a:spcPts val="1200"/>
              </a:spcBef>
            </a:pPr>
            <a:r>
              <a:rPr lang="fr-FR" sz="2000" dirty="0"/>
              <a:t>Et rien d’autre !</a:t>
            </a:r>
          </a:p>
          <a:p>
            <a:pPr>
              <a:spcBef>
                <a:spcPts val="1200"/>
              </a:spcBef>
            </a:pPr>
            <a:r>
              <a:rPr lang="fr-FR" sz="2000" dirty="0"/>
              <a:t>Inférence de type légèrement supérieure à TypeScript</a:t>
            </a:r>
          </a:p>
          <a:p>
            <a:pPr>
              <a:spcBef>
                <a:spcPts val="1200"/>
              </a:spcBef>
            </a:pP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143</a:t>
            </a:fld>
            <a:endParaRPr lang="fr-FR" dirty="0"/>
          </a:p>
        </p:txBody>
      </p:sp>
      <p:sp>
        <p:nvSpPr>
          <p:cNvPr id="7" name="AutoShape 2" descr="RÃ©sultat de recherche d'images pour &quot;typescript logo&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ZoneTexte 7"/>
          <p:cNvSpPr txBox="1"/>
          <p:nvPr/>
        </p:nvSpPr>
        <p:spPr>
          <a:xfrm>
            <a:off x="528922" y="5589240"/>
            <a:ext cx="7941840"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2000" dirty="0"/>
              <a:t>Popularité: </a:t>
            </a:r>
            <a:r>
              <a:rPr lang="fr-FR" sz="2000" b="1" dirty="0" smtClean="0"/>
              <a:t>+</a:t>
            </a:r>
            <a:r>
              <a:rPr lang="fr-FR" sz="2000" dirty="0" smtClean="0"/>
              <a:t>        Bénéfice</a:t>
            </a:r>
            <a:r>
              <a:rPr lang="fr-FR" sz="2000" dirty="0"/>
              <a:t>: </a:t>
            </a:r>
            <a:r>
              <a:rPr lang="fr-FR" sz="2000" b="1" dirty="0" smtClean="0"/>
              <a:t>+</a:t>
            </a:r>
            <a:r>
              <a:rPr lang="fr-FR" sz="2000" dirty="0" smtClean="0"/>
              <a:t>        Complexité</a:t>
            </a:r>
            <a:r>
              <a:rPr lang="fr-FR" sz="2000" dirty="0"/>
              <a:t>: </a:t>
            </a:r>
            <a:r>
              <a:rPr lang="fr-FR" sz="2000" b="1" dirty="0" smtClean="0"/>
              <a:t>-</a:t>
            </a:r>
            <a:r>
              <a:rPr lang="fr-FR" sz="2000" dirty="0" smtClean="0"/>
              <a:t>        Risque</a:t>
            </a:r>
            <a:r>
              <a:rPr lang="fr-FR" sz="2000" dirty="0"/>
              <a:t>: </a:t>
            </a:r>
            <a:r>
              <a:rPr lang="fr-FR" sz="2000" b="1" dirty="0" smtClean="0"/>
              <a:t>---</a:t>
            </a:r>
          </a:p>
          <a:p>
            <a:endParaRPr lang="fr-FR" sz="2000" b="1" dirty="0"/>
          </a:p>
          <a:p>
            <a:r>
              <a:rPr lang="fr-FR" sz="1400" b="1" dirty="0">
                <a:solidFill>
                  <a:schemeClr val="accent1"/>
                </a:solidFill>
              </a:rPr>
              <a:t>+++ très fort   --- très </a:t>
            </a:r>
            <a:r>
              <a:rPr lang="fr-FR" sz="1400" b="1" dirty="0" smtClean="0">
                <a:solidFill>
                  <a:schemeClr val="accent1"/>
                </a:solidFill>
              </a:rPr>
              <a:t>faible</a:t>
            </a:r>
            <a:endParaRPr lang="fr-FR" sz="1400" b="1" dirty="0">
              <a:solidFill>
                <a:schemeClr val="accent1"/>
              </a:solidFill>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404664"/>
            <a:ext cx="1584176"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412651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JSX</a:t>
            </a:r>
            <a:endParaRPr lang="fr-FR" dirty="0"/>
          </a:p>
        </p:txBody>
      </p:sp>
      <p:sp>
        <p:nvSpPr>
          <p:cNvPr id="3" name="Espace réservé du contenu 2"/>
          <p:cNvSpPr>
            <a:spLocks noGrp="1"/>
          </p:cNvSpPr>
          <p:nvPr>
            <p:ph idx="1"/>
          </p:nvPr>
        </p:nvSpPr>
        <p:spPr/>
        <p:txBody>
          <a:bodyPr>
            <a:normAutofit/>
          </a:bodyPr>
          <a:lstStyle/>
          <a:p>
            <a:pPr>
              <a:spcBef>
                <a:spcPts val="1200"/>
              </a:spcBef>
            </a:pPr>
            <a:r>
              <a:rPr lang="fr-FR" sz="2000" dirty="0" smtClean="0"/>
              <a:t>Développé par Facebook spécifiquement pour le </a:t>
            </a:r>
            <a:r>
              <a:rPr lang="fr-FR" sz="2000" dirty="0" err="1" smtClean="0"/>
              <a:t>framework</a:t>
            </a:r>
            <a:r>
              <a:rPr lang="fr-FR" sz="2000" dirty="0" smtClean="0"/>
              <a:t> </a:t>
            </a:r>
            <a:r>
              <a:rPr lang="fr-FR" sz="2000" b="1" dirty="0" err="1" smtClean="0"/>
              <a:t>React</a:t>
            </a:r>
            <a:endParaRPr lang="fr-FR" sz="2000" b="1" dirty="0" smtClean="0"/>
          </a:p>
          <a:p>
            <a:pPr>
              <a:spcBef>
                <a:spcPts val="1200"/>
              </a:spcBef>
            </a:pPr>
            <a:r>
              <a:rPr lang="fr-FR" sz="2000" dirty="0" smtClean="0"/>
              <a:t>Utilisable aujourd’hui avec Vue.js, </a:t>
            </a:r>
            <a:r>
              <a:rPr lang="fr-FR" sz="2000" dirty="0" err="1" smtClean="0"/>
              <a:t>Preact</a:t>
            </a:r>
            <a:r>
              <a:rPr lang="fr-FR" sz="2000" dirty="0" smtClean="0"/>
              <a:t> et d’autres </a:t>
            </a:r>
            <a:r>
              <a:rPr lang="fr-FR" sz="2000" dirty="0" err="1" smtClean="0"/>
              <a:t>frameworks</a:t>
            </a:r>
            <a:endParaRPr lang="fr-FR" sz="2000" dirty="0" smtClean="0"/>
          </a:p>
          <a:p>
            <a:pPr>
              <a:spcBef>
                <a:spcPts val="1200"/>
              </a:spcBef>
            </a:pPr>
            <a:r>
              <a:rPr lang="fr-FR" sz="2000" dirty="0" smtClean="0"/>
              <a:t>Apporte une abstraction pour la </a:t>
            </a:r>
            <a:r>
              <a:rPr lang="fr-FR" sz="2000" b="1" dirty="0" smtClean="0"/>
              <a:t>création d’éléments de DOM virtuel</a:t>
            </a:r>
            <a:endParaRPr lang="fr-FR" sz="2000" b="1"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144</a:t>
            </a:fld>
            <a:endParaRPr lang="fr-FR"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0991" y="560090"/>
            <a:ext cx="996702" cy="996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058344"/>
            <a:ext cx="6164605" cy="2314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ZoneTexte 8"/>
          <p:cNvSpPr txBox="1"/>
          <p:nvPr/>
        </p:nvSpPr>
        <p:spPr>
          <a:xfrm>
            <a:off x="528922" y="5589240"/>
            <a:ext cx="7941840"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2000" dirty="0"/>
              <a:t>Popularité: </a:t>
            </a:r>
            <a:r>
              <a:rPr lang="fr-FR" sz="2000" b="1" dirty="0" smtClean="0"/>
              <a:t>~</a:t>
            </a:r>
            <a:r>
              <a:rPr lang="fr-FR" sz="2000" dirty="0" smtClean="0"/>
              <a:t>        Bénéfice</a:t>
            </a:r>
            <a:r>
              <a:rPr lang="fr-FR" sz="2000" dirty="0"/>
              <a:t>: </a:t>
            </a:r>
            <a:r>
              <a:rPr lang="fr-FR" sz="2000" b="1" dirty="0" smtClean="0"/>
              <a:t>~</a:t>
            </a:r>
            <a:r>
              <a:rPr lang="fr-FR" sz="2000" dirty="0" smtClean="0"/>
              <a:t>        Complexité</a:t>
            </a:r>
            <a:r>
              <a:rPr lang="fr-FR" sz="2000" dirty="0"/>
              <a:t>: </a:t>
            </a:r>
            <a:r>
              <a:rPr lang="fr-FR" sz="2000" b="1" dirty="0" smtClean="0"/>
              <a:t>-</a:t>
            </a:r>
            <a:r>
              <a:rPr lang="fr-FR" sz="2000" dirty="0" smtClean="0"/>
              <a:t>        Risque</a:t>
            </a:r>
            <a:r>
              <a:rPr lang="fr-FR" sz="2000" dirty="0"/>
              <a:t>: </a:t>
            </a:r>
            <a:r>
              <a:rPr lang="fr-FR" sz="2000" b="1" dirty="0" smtClean="0"/>
              <a:t>++</a:t>
            </a:r>
          </a:p>
          <a:p>
            <a:endParaRPr lang="fr-FR" sz="2000" b="1" dirty="0"/>
          </a:p>
          <a:p>
            <a:r>
              <a:rPr lang="fr-FR" sz="1400" b="1" dirty="0">
                <a:solidFill>
                  <a:schemeClr val="accent1"/>
                </a:solidFill>
              </a:rPr>
              <a:t>+++ très fort   --- très </a:t>
            </a:r>
            <a:r>
              <a:rPr lang="fr-FR" sz="1400" b="1" dirty="0" smtClean="0">
                <a:solidFill>
                  <a:schemeClr val="accent1"/>
                </a:solidFill>
              </a:rPr>
              <a:t>faible    ~ discutable/controversé</a:t>
            </a:r>
            <a:endParaRPr lang="fr-FR" sz="1400" b="1" dirty="0">
              <a:solidFill>
                <a:schemeClr val="accent1"/>
              </a:solidFill>
            </a:endParaRPr>
          </a:p>
        </p:txBody>
      </p:sp>
    </p:spTree>
    <p:extLst>
      <p:ext uri="{BB962C8B-B14F-4D97-AF65-F5344CB8AC3E}">
        <p14:creationId xmlns:p14="http://schemas.microsoft.com/office/powerpoint/2010/main" val="349990121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Rétrospective</a:t>
            </a:r>
            <a:endParaRPr lang="fr-FR" dirty="0"/>
          </a:p>
        </p:txBody>
      </p:sp>
      <p:sp>
        <p:nvSpPr>
          <p:cNvPr id="3" name="Espace réservé du contenu 2"/>
          <p:cNvSpPr>
            <a:spLocks noGrp="1"/>
          </p:cNvSpPr>
          <p:nvPr>
            <p:ph idx="1"/>
          </p:nvPr>
        </p:nvSpPr>
        <p:spPr>
          <a:xfrm>
            <a:off x="107504" y="1628800"/>
            <a:ext cx="3178696" cy="4824536"/>
          </a:xfrm>
        </p:spPr>
        <p:txBody>
          <a:bodyPr>
            <a:normAutofit/>
          </a:bodyPr>
          <a:lstStyle/>
          <a:p>
            <a:pPr marL="0" lvl="0" indent="0">
              <a:buNone/>
            </a:pPr>
            <a:r>
              <a:rPr lang="fr-FR" sz="2000" b="1" dirty="0" smtClean="0">
                <a:solidFill>
                  <a:srgbClr val="FF0000"/>
                </a:solidFill>
              </a:rPr>
              <a:t>Préambule</a:t>
            </a:r>
            <a:endParaRPr lang="fr-FR" sz="2000" b="1" dirty="0">
              <a:solidFill>
                <a:srgbClr val="FF0000"/>
              </a:solidFill>
            </a:endParaRPr>
          </a:p>
          <a:p>
            <a:pPr lvl="1"/>
            <a:r>
              <a:rPr lang="fr-FR" sz="1600" dirty="0" err="1" smtClean="0"/>
              <a:t>ECMAScript</a:t>
            </a:r>
            <a:r>
              <a:rPr lang="fr-FR" sz="1600" dirty="0"/>
              <a:t>,</a:t>
            </a:r>
            <a:r>
              <a:rPr lang="fr-FR" sz="1600" dirty="0" smtClean="0"/>
              <a:t> </a:t>
            </a:r>
            <a:r>
              <a:rPr lang="fr-FR" sz="1600" dirty="0"/>
              <a:t>TC39 </a:t>
            </a:r>
            <a:r>
              <a:rPr lang="fr-FR" sz="1600" dirty="0" smtClean="0"/>
              <a:t>et les versions de JavaScript</a:t>
            </a:r>
            <a:r>
              <a:rPr lang="fr-FR" sz="1700" dirty="0" smtClean="0"/>
              <a:t/>
            </a:r>
            <a:br>
              <a:rPr lang="fr-FR" sz="1700" dirty="0" smtClean="0"/>
            </a:br>
            <a:endParaRPr lang="fr-FR" sz="1700" dirty="0"/>
          </a:p>
          <a:p>
            <a:pPr marL="0" lvl="0" indent="0">
              <a:buNone/>
            </a:pPr>
            <a:r>
              <a:rPr lang="fr-FR" sz="2000" b="1" dirty="0" smtClean="0">
                <a:solidFill>
                  <a:srgbClr val="FF0000"/>
                </a:solidFill>
              </a:rPr>
              <a:t>Une réintroduction </a:t>
            </a:r>
            <a:br>
              <a:rPr lang="fr-FR" sz="2000" b="1" dirty="0" smtClean="0">
                <a:solidFill>
                  <a:srgbClr val="FF0000"/>
                </a:solidFill>
              </a:rPr>
            </a:br>
            <a:r>
              <a:rPr lang="fr-FR" sz="2000" b="1" dirty="0" smtClean="0">
                <a:solidFill>
                  <a:srgbClr val="FF0000"/>
                </a:solidFill>
              </a:rPr>
              <a:t>à JavaScript</a:t>
            </a:r>
            <a:endParaRPr lang="fr-FR" sz="2000" b="1" dirty="0">
              <a:solidFill>
                <a:srgbClr val="FF0000"/>
              </a:solidFill>
            </a:endParaRPr>
          </a:p>
          <a:p>
            <a:pPr lvl="1"/>
            <a:r>
              <a:rPr lang="fr-FR" sz="1600" dirty="0"/>
              <a:t>Primitives </a:t>
            </a:r>
            <a:r>
              <a:rPr lang="fr-FR" sz="1600" dirty="0" smtClean="0"/>
              <a:t>et Objets</a:t>
            </a:r>
            <a:endParaRPr lang="fr-FR" sz="1600" dirty="0"/>
          </a:p>
          <a:p>
            <a:pPr lvl="1"/>
            <a:r>
              <a:rPr lang="fr-FR" sz="1600" dirty="0"/>
              <a:t>Scopes </a:t>
            </a:r>
            <a:r>
              <a:rPr lang="fr-FR" sz="1600" dirty="0" smtClean="0"/>
              <a:t>et </a:t>
            </a:r>
            <a:r>
              <a:rPr lang="fr-FR" sz="1600" dirty="0" err="1" smtClean="0"/>
              <a:t>Closures</a:t>
            </a:r>
            <a:endParaRPr lang="fr-FR" sz="1600" dirty="0"/>
          </a:p>
          <a:p>
            <a:pPr lvl="1"/>
            <a:r>
              <a:rPr lang="fr-FR" sz="1600" dirty="0" smtClean="0"/>
              <a:t>Fonctions et contextes</a:t>
            </a:r>
            <a:endParaRPr lang="fr-FR" sz="1600" dirty="0"/>
          </a:p>
          <a:p>
            <a:pPr lvl="1"/>
            <a:r>
              <a:rPr lang="fr-FR" sz="1600" dirty="0" smtClean="0"/>
              <a:t>Prototypes et constructeurs</a:t>
            </a:r>
          </a:p>
          <a:p>
            <a:pPr lvl="1"/>
            <a:r>
              <a:rPr lang="fr-FR" sz="1600" dirty="0" err="1" smtClean="0"/>
              <a:t>Cast</a:t>
            </a:r>
            <a:r>
              <a:rPr lang="fr-FR" sz="1600" dirty="0" smtClean="0"/>
              <a:t> implicites</a:t>
            </a:r>
            <a:endParaRPr lang="fr-FR" sz="1600"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145</a:t>
            </a:fld>
            <a:endParaRPr lang="fr-FR" dirty="0"/>
          </a:p>
        </p:txBody>
      </p:sp>
      <p:sp>
        <p:nvSpPr>
          <p:cNvPr id="7" name="Espace réservé du contenu 2"/>
          <p:cNvSpPr txBox="1">
            <a:spLocks/>
          </p:cNvSpPr>
          <p:nvPr/>
        </p:nvSpPr>
        <p:spPr>
          <a:xfrm>
            <a:off x="3203848" y="1603550"/>
            <a:ext cx="3106688" cy="4633762"/>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200" b="1" dirty="0" smtClean="0">
                <a:solidFill>
                  <a:srgbClr val="FF0000"/>
                </a:solidFill>
              </a:rPr>
              <a:t>Mise à niveau ES2015</a:t>
            </a:r>
          </a:p>
          <a:p>
            <a:pPr lvl="1"/>
            <a:r>
              <a:rPr lang="fr-FR" sz="1700" dirty="0" smtClean="0"/>
              <a:t>Arrow </a:t>
            </a:r>
            <a:r>
              <a:rPr lang="fr-FR" sz="1700" dirty="0" err="1" smtClean="0"/>
              <a:t>functions</a:t>
            </a:r>
            <a:endParaRPr lang="fr-FR" sz="1700" dirty="0" smtClean="0"/>
          </a:p>
          <a:p>
            <a:pPr lvl="1"/>
            <a:r>
              <a:rPr lang="fr-FR" sz="1700" dirty="0" smtClean="0"/>
              <a:t>Paramètres par défaut</a:t>
            </a:r>
          </a:p>
          <a:p>
            <a:pPr lvl="1"/>
            <a:r>
              <a:rPr lang="fr-FR" sz="1700" dirty="0" smtClean="0"/>
              <a:t>Spread/</a:t>
            </a:r>
            <a:r>
              <a:rPr lang="fr-FR" sz="1700" dirty="0" err="1" smtClean="0"/>
              <a:t>Rest</a:t>
            </a:r>
            <a:endParaRPr lang="fr-FR" sz="1700" dirty="0" smtClean="0"/>
          </a:p>
          <a:p>
            <a:pPr lvl="1"/>
            <a:r>
              <a:rPr lang="fr-FR" sz="1700" dirty="0" err="1" smtClean="0"/>
              <a:t>Destructuring</a:t>
            </a:r>
            <a:endParaRPr lang="fr-FR" sz="1700" dirty="0" smtClean="0"/>
          </a:p>
          <a:p>
            <a:pPr lvl="1"/>
            <a:r>
              <a:rPr lang="fr-FR" sz="1700" dirty="0" smtClean="0"/>
              <a:t>Template </a:t>
            </a:r>
            <a:r>
              <a:rPr lang="fr-FR" sz="1700" dirty="0" err="1" smtClean="0"/>
              <a:t>literals</a:t>
            </a:r>
            <a:endParaRPr lang="fr-FR" sz="1700" dirty="0" smtClean="0"/>
          </a:p>
          <a:p>
            <a:pPr lvl="1"/>
            <a:r>
              <a:rPr lang="fr-FR" sz="1700" dirty="0" err="1" smtClean="0"/>
              <a:t>Map</a:t>
            </a:r>
            <a:r>
              <a:rPr lang="fr-FR" sz="1700" dirty="0" smtClean="0"/>
              <a:t>, Sets, </a:t>
            </a:r>
            <a:r>
              <a:rPr lang="fr-FR" sz="1700" dirty="0" err="1" smtClean="0"/>
              <a:t>Symbols</a:t>
            </a:r>
            <a:endParaRPr lang="fr-FR" sz="1700" dirty="0" smtClean="0"/>
          </a:p>
          <a:p>
            <a:pPr lvl="1"/>
            <a:r>
              <a:rPr lang="fr-FR" sz="1700" dirty="0" smtClean="0"/>
              <a:t>Modules</a:t>
            </a:r>
            <a:r>
              <a:rPr lang="fr-FR" dirty="0" smtClean="0"/>
              <a:t/>
            </a:r>
            <a:br>
              <a:rPr lang="fr-FR" dirty="0" smtClean="0"/>
            </a:br>
            <a:endParaRPr lang="fr-FR" sz="3200" dirty="0" smtClean="0"/>
          </a:p>
          <a:p>
            <a:pPr marL="0" indent="0">
              <a:buNone/>
            </a:pPr>
            <a:r>
              <a:rPr lang="fr-FR" sz="2200" b="1" dirty="0" smtClean="0">
                <a:solidFill>
                  <a:srgbClr val="FF0000"/>
                </a:solidFill>
              </a:rPr>
              <a:t>Gérer l’asynchronisme</a:t>
            </a:r>
          </a:p>
          <a:p>
            <a:pPr lvl="1"/>
            <a:r>
              <a:rPr lang="fr-FR" sz="1700" dirty="0" smtClean="0"/>
              <a:t>Asynchrone, c’est quoi</a:t>
            </a:r>
          </a:p>
          <a:p>
            <a:pPr lvl="1"/>
            <a:r>
              <a:rPr lang="fr-FR" sz="1700" dirty="0" smtClean="0"/>
              <a:t>Callbacks et modèle Publisher/</a:t>
            </a:r>
            <a:r>
              <a:rPr lang="fr-FR" sz="1700" dirty="0" err="1" smtClean="0"/>
              <a:t>Subscriber</a:t>
            </a:r>
            <a:endParaRPr lang="fr-FR" sz="1700" dirty="0" smtClean="0"/>
          </a:p>
          <a:p>
            <a:pPr lvl="1"/>
            <a:r>
              <a:rPr lang="fr-FR" sz="1700" dirty="0" smtClean="0"/>
              <a:t>Promises</a:t>
            </a:r>
          </a:p>
          <a:p>
            <a:pPr lvl="1"/>
            <a:r>
              <a:rPr lang="fr-FR" sz="1700" dirty="0" err="1" smtClean="0"/>
              <a:t>async</a:t>
            </a:r>
            <a:r>
              <a:rPr lang="fr-FR" sz="1700" dirty="0" smtClean="0"/>
              <a:t>/</a:t>
            </a:r>
            <a:r>
              <a:rPr lang="fr-FR" sz="1700" dirty="0" err="1" smtClean="0"/>
              <a:t>await</a:t>
            </a:r>
            <a:endParaRPr lang="fr-FR" sz="1700" dirty="0" smtClean="0"/>
          </a:p>
          <a:p>
            <a:pPr lvl="1"/>
            <a:r>
              <a:rPr lang="fr-FR" sz="1700" dirty="0" smtClean="0"/>
              <a:t>Observables</a:t>
            </a:r>
            <a:endParaRPr lang="fr-FR" sz="1700" dirty="0"/>
          </a:p>
        </p:txBody>
      </p:sp>
      <p:sp>
        <p:nvSpPr>
          <p:cNvPr id="8" name="Espace réservé du contenu 2"/>
          <p:cNvSpPr txBox="1">
            <a:spLocks/>
          </p:cNvSpPr>
          <p:nvPr/>
        </p:nvSpPr>
        <p:spPr>
          <a:xfrm>
            <a:off x="6228184" y="1628800"/>
            <a:ext cx="2818656" cy="4876800"/>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600" b="1" dirty="0" smtClean="0">
                <a:solidFill>
                  <a:srgbClr val="FF0000"/>
                </a:solidFill>
              </a:rPr>
              <a:t>Orienté Objet</a:t>
            </a:r>
          </a:p>
          <a:p>
            <a:pPr lvl="1"/>
            <a:r>
              <a:rPr lang="fr-FR" dirty="0" smtClean="0"/>
              <a:t>class / super / </a:t>
            </a:r>
            <a:r>
              <a:rPr lang="fr-FR" dirty="0" err="1" smtClean="0"/>
              <a:t>extends</a:t>
            </a:r>
            <a:endParaRPr lang="fr-FR" sz="3200" dirty="0" smtClean="0"/>
          </a:p>
          <a:p>
            <a:pPr lvl="1"/>
            <a:r>
              <a:rPr lang="fr-FR" dirty="0" smtClean="0"/>
              <a:t>Prototypes et délégation</a:t>
            </a:r>
          </a:p>
          <a:p>
            <a:pPr lvl="1"/>
            <a:r>
              <a:rPr lang="fr-FR" dirty="0" smtClean="0"/>
              <a:t>Composition d’objets</a:t>
            </a:r>
            <a:endParaRPr lang="fr-FR" sz="3200" dirty="0" smtClean="0"/>
          </a:p>
          <a:p>
            <a:pPr lvl="1"/>
            <a:r>
              <a:rPr lang="fr-FR" dirty="0" err="1" smtClean="0"/>
              <a:t>Iterables</a:t>
            </a:r>
            <a:r>
              <a:rPr lang="fr-FR" dirty="0" smtClean="0"/>
              <a:t> et générateurs</a:t>
            </a:r>
            <a:endParaRPr lang="fr-FR" sz="3200" dirty="0" smtClean="0"/>
          </a:p>
          <a:p>
            <a:pPr lvl="1"/>
            <a:r>
              <a:rPr lang="fr-FR" dirty="0" err="1" smtClean="0"/>
              <a:t>Proxies</a:t>
            </a:r>
            <a:r>
              <a:rPr lang="fr-FR" dirty="0" smtClean="0"/>
              <a:t/>
            </a:r>
            <a:br>
              <a:rPr lang="fr-FR" dirty="0" smtClean="0"/>
            </a:br>
            <a:endParaRPr lang="fr-FR" sz="3600" dirty="0" smtClean="0"/>
          </a:p>
          <a:p>
            <a:pPr marL="0" indent="0">
              <a:buNone/>
            </a:pPr>
            <a:r>
              <a:rPr lang="fr-FR" sz="2600" b="1" dirty="0" smtClean="0">
                <a:solidFill>
                  <a:srgbClr val="FF0000"/>
                </a:solidFill>
              </a:rPr>
              <a:t>Orienté Fonctionnel</a:t>
            </a:r>
            <a:endParaRPr lang="fr-FR" sz="4100" b="1" dirty="0" smtClean="0">
              <a:solidFill>
                <a:srgbClr val="FF0000"/>
              </a:solidFill>
            </a:endParaRPr>
          </a:p>
          <a:p>
            <a:pPr lvl="1"/>
            <a:r>
              <a:rPr lang="fr-FR" dirty="0" smtClean="0"/>
              <a:t>Patterns d’arguments</a:t>
            </a:r>
            <a:endParaRPr lang="fr-FR" sz="3200" dirty="0" smtClean="0"/>
          </a:p>
          <a:p>
            <a:pPr lvl="1"/>
            <a:r>
              <a:rPr lang="fr-FR" dirty="0" smtClean="0"/>
              <a:t>Opérations sur listes</a:t>
            </a:r>
          </a:p>
          <a:p>
            <a:pPr lvl="1"/>
            <a:r>
              <a:rPr lang="fr-FR" dirty="0" smtClean="0"/>
              <a:t>Composition</a:t>
            </a:r>
            <a:endParaRPr lang="fr-FR" sz="3200" dirty="0" smtClean="0"/>
          </a:p>
          <a:p>
            <a:pPr lvl="1"/>
            <a:r>
              <a:rPr lang="fr-FR" dirty="0" err="1" smtClean="0"/>
              <a:t>Currying</a:t>
            </a:r>
            <a:endParaRPr lang="fr-FR" sz="3200" dirty="0" smtClean="0"/>
          </a:p>
          <a:p>
            <a:pPr lvl="1"/>
            <a:r>
              <a:rPr lang="fr-FR" dirty="0" err="1" smtClean="0"/>
              <a:t>Récursion</a:t>
            </a:r>
            <a:endParaRPr lang="fr-FR" sz="3200" dirty="0" smtClean="0"/>
          </a:p>
          <a:p>
            <a:pPr marL="0" indent="0">
              <a:buNone/>
            </a:pPr>
            <a:endParaRPr lang="fr-FR" dirty="0" smtClean="0"/>
          </a:p>
          <a:p>
            <a:pPr marL="0" indent="0">
              <a:buNone/>
            </a:pPr>
            <a:r>
              <a:rPr lang="fr-FR" sz="2600" b="1" dirty="0" smtClean="0">
                <a:solidFill>
                  <a:srgbClr val="FF0000"/>
                </a:solidFill>
              </a:rPr>
              <a:t>Au-delà du JS</a:t>
            </a:r>
          </a:p>
          <a:p>
            <a:pPr lvl="1"/>
            <a:r>
              <a:rPr lang="fr-FR" sz="2100" dirty="0" smtClean="0"/>
              <a:t>Babel et </a:t>
            </a:r>
            <a:r>
              <a:rPr lang="fr-FR" sz="2100" dirty="0" err="1" smtClean="0"/>
              <a:t>transpileurs</a:t>
            </a:r>
            <a:endParaRPr lang="fr-FR" sz="2100" dirty="0" smtClean="0"/>
          </a:p>
          <a:p>
            <a:pPr lvl="1"/>
            <a:r>
              <a:rPr lang="fr-FR" sz="2100" dirty="0" smtClean="0"/>
              <a:t>TypeScript</a:t>
            </a:r>
            <a:r>
              <a:rPr lang="fr-FR" sz="2100" dirty="0"/>
              <a:t>, Flow, JSX…</a:t>
            </a:r>
            <a:endParaRPr lang="fr-FR" sz="2100" b="1" dirty="0" smtClean="0">
              <a:solidFill>
                <a:srgbClr val="FF0000"/>
              </a:solidFill>
            </a:endParaRPr>
          </a:p>
          <a:p>
            <a:pPr marL="0" indent="0">
              <a:buNone/>
            </a:pPr>
            <a:endParaRPr lang="fr-FR" b="1" dirty="0">
              <a:solidFill>
                <a:srgbClr val="FF0000"/>
              </a:solidFill>
            </a:endParaRPr>
          </a:p>
        </p:txBody>
      </p:sp>
    </p:spTree>
    <p:extLst>
      <p:ext uri="{BB962C8B-B14F-4D97-AF65-F5344CB8AC3E}">
        <p14:creationId xmlns:p14="http://schemas.microsoft.com/office/powerpoint/2010/main" val="384335182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Javascript</a:t>
            </a:r>
            <a:r>
              <a:rPr lang="fr-FR" dirty="0" smtClean="0"/>
              <a:t> Avancé</a:t>
            </a:r>
            <a:endParaRPr lang="fr-FR" dirty="0"/>
          </a:p>
        </p:txBody>
      </p:sp>
      <p:sp>
        <p:nvSpPr>
          <p:cNvPr id="3" name="Espace réservé du texte 2"/>
          <p:cNvSpPr>
            <a:spLocks noGrp="1"/>
          </p:cNvSpPr>
          <p:nvPr>
            <p:ph type="body" idx="1"/>
          </p:nvPr>
        </p:nvSpPr>
        <p:spPr/>
        <p:txBody>
          <a:bodyPr/>
          <a:lstStyle/>
          <a:p>
            <a:r>
              <a:rPr lang="fr-FR" dirty="0" smtClean="0"/>
              <a:t>Fin de la formation, félicitations !</a:t>
            </a:r>
            <a:endParaRPr lang="fr-FR" dirty="0"/>
          </a:p>
        </p:txBody>
      </p:sp>
      <p:sp>
        <p:nvSpPr>
          <p:cNvPr id="4" name="Espace réservé de la date 3"/>
          <p:cNvSpPr>
            <a:spLocks noGrp="1"/>
          </p:cNvSpPr>
          <p:nvPr>
            <p:ph type="dt" sz="half" idx="10"/>
          </p:nvPr>
        </p:nvSpPr>
        <p:spPr/>
        <p:txBody>
          <a:bodyPr/>
          <a:lstStyle/>
          <a:p>
            <a:fld id="{97F66A8C-E0F3-4509-A05D-142632B02B96}"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146</a:t>
            </a:fld>
            <a:endParaRPr lang="fr-FR" dirty="0"/>
          </a:p>
        </p:txBody>
      </p:sp>
    </p:spTree>
    <p:extLst>
      <p:ext uri="{BB962C8B-B14F-4D97-AF65-F5344CB8AC3E}">
        <p14:creationId xmlns:p14="http://schemas.microsoft.com/office/powerpoint/2010/main" val="9808973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smtClean="0"/>
              <a:t>Une réintroduction à JS</a:t>
            </a:r>
            <a:endParaRPr lang="fr-FR" cap="none" dirty="0"/>
          </a:p>
        </p:txBody>
      </p:sp>
      <p:sp>
        <p:nvSpPr>
          <p:cNvPr id="3" name="Sous-titre 2"/>
          <p:cNvSpPr>
            <a:spLocks noGrp="1"/>
          </p:cNvSpPr>
          <p:nvPr>
            <p:ph type="subTitle" idx="1"/>
          </p:nvPr>
        </p:nvSpPr>
        <p:spPr/>
        <p:txBody>
          <a:bodyPr/>
          <a:lstStyle/>
          <a:p>
            <a:r>
              <a:rPr lang="fr-FR" dirty="0" smtClean="0"/>
              <a:t>Exos 1 à </a:t>
            </a:r>
            <a:r>
              <a:rPr lang="fr-FR" dirty="0"/>
              <a:t>8</a:t>
            </a:r>
          </a:p>
        </p:txBody>
      </p:sp>
      <p:sp>
        <p:nvSpPr>
          <p:cNvPr id="4" name="Espace réservé de la date 3"/>
          <p:cNvSpPr>
            <a:spLocks noGrp="1"/>
          </p:cNvSpPr>
          <p:nvPr>
            <p:ph type="dt" sz="half" idx="10"/>
          </p:nvPr>
        </p:nvSpPr>
        <p:spPr/>
        <p:txBody>
          <a:bodyPr/>
          <a:lstStyle/>
          <a:p>
            <a:fld id="{1D3853A5-69BC-4513-9004-6ED4EC9F3CD5}"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15</a:t>
            </a:fld>
            <a:endParaRPr lang="fr-FR" dirty="0"/>
          </a:p>
        </p:txBody>
      </p:sp>
    </p:spTree>
    <p:extLst>
      <p:ext uri="{BB962C8B-B14F-4D97-AF65-F5344CB8AC3E}">
        <p14:creationId xmlns:p14="http://schemas.microsoft.com/office/powerpoint/2010/main" val="8341696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Types et primitives</a:t>
            </a:r>
            <a:endParaRPr lang="fr-FR" dirty="0"/>
          </a:p>
        </p:txBody>
      </p:sp>
      <p:sp>
        <p:nvSpPr>
          <p:cNvPr id="3" name="Espace réservé du contenu 2"/>
          <p:cNvSpPr>
            <a:spLocks noGrp="1"/>
          </p:cNvSpPr>
          <p:nvPr>
            <p:ph idx="1"/>
          </p:nvPr>
        </p:nvSpPr>
        <p:spPr/>
        <p:txBody>
          <a:bodyPr>
            <a:normAutofit/>
          </a:bodyPr>
          <a:lstStyle/>
          <a:p>
            <a:pPr marL="0" indent="0">
              <a:buNone/>
            </a:pPr>
            <a:r>
              <a:rPr lang="fr-FR" dirty="0" smtClean="0"/>
              <a:t>JavaScript définit 7 types de données:</a:t>
            </a:r>
          </a:p>
          <a:p>
            <a:pPr lvl="1"/>
            <a:r>
              <a:rPr lang="fr-FR" dirty="0" err="1" smtClean="0">
                <a:latin typeface="Consolas" panose="020B0609020204030204" pitchFamily="49" charset="0"/>
                <a:cs typeface="Consolas" panose="020B0609020204030204" pitchFamily="49" charset="0"/>
              </a:rPr>
              <a:t>null</a:t>
            </a:r>
            <a:endParaRPr lang="fr-FR" dirty="0" smtClean="0">
              <a:latin typeface="Consolas" panose="020B0609020204030204" pitchFamily="49" charset="0"/>
              <a:cs typeface="Consolas" panose="020B0609020204030204" pitchFamily="49" charset="0"/>
            </a:endParaRPr>
          </a:p>
          <a:p>
            <a:pPr lvl="1"/>
            <a:r>
              <a:rPr lang="fr-FR" dirty="0" err="1" smtClean="0">
                <a:latin typeface="Consolas" panose="020B0609020204030204" pitchFamily="49" charset="0"/>
                <a:cs typeface="Consolas" panose="020B0609020204030204" pitchFamily="49" charset="0"/>
              </a:rPr>
              <a:t>undefined</a:t>
            </a:r>
            <a:endParaRPr lang="fr-FR" dirty="0" smtClean="0">
              <a:latin typeface="Consolas" panose="020B0609020204030204" pitchFamily="49" charset="0"/>
              <a:cs typeface="Consolas" panose="020B0609020204030204" pitchFamily="49" charset="0"/>
            </a:endParaRPr>
          </a:p>
          <a:p>
            <a:pPr lvl="1"/>
            <a:r>
              <a:rPr lang="fr-FR" dirty="0" err="1" smtClean="0">
                <a:latin typeface="Consolas" panose="020B0609020204030204" pitchFamily="49" charset="0"/>
                <a:cs typeface="Consolas" panose="020B0609020204030204" pitchFamily="49" charset="0"/>
              </a:rPr>
              <a:t>boolean</a:t>
            </a:r>
            <a:endParaRPr lang="fr-FR" dirty="0" smtClean="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n</a:t>
            </a:r>
            <a:r>
              <a:rPr lang="fr-FR" dirty="0" err="1" smtClean="0">
                <a:latin typeface="Consolas" panose="020B0609020204030204" pitchFamily="49" charset="0"/>
                <a:cs typeface="Consolas" panose="020B0609020204030204" pitchFamily="49" charset="0"/>
              </a:rPr>
              <a:t>umber</a:t>
            </a:r>
            <a:endParaRPr lang="fr-FR" dirty="0" smtClean="0">
              <a:latin typeface="Consolas" panose="020B0609020204030204" pitchFamily="49" charset="0"/>
              <a:cs typeface="Consolas" panose="020B0609020204030204" pitchFamily="49" charset="0"/>
            </a:endParaRPr>
          </a:p>
          <a:p>
            <a:pPr lvl="1"/>
            <a:r>
              <a:rPr lang="fr-FR" dirty="0" smtClean="0">
                <a:latin typeface="Consolas" panose="020B0609020204030204" pitchFamily="49" charset="0"/>
                <a:cs typeface="Consolas" panose="020B0609020204030204" pitchFamily="49" charset="0"/>
              </a:rPr>
              <a:t>string</a:t>
            </a:r>
          </a:p>
          <a:p>
            <a:pPr lvl="1"/>
            <a:r>
              <a:rPr lang="fr-FR" dirty="0" err="1" smtClean="0">
                <a:latin typeface="Consolas" panose="020B0609020204030204" pitchFamily="49" charset="0"/>
                <a:cs typeface="Consolas" panose="020B0609020204030204" pitchFamily="49" charset="0"/>
              </a:rPr>
              <a:t>symbol</a:t>
            </a:r>
            <a:endParaRPr lang="fr-FR" dirty="0" smtClean="0">
              <a:cs typeface="Consolas" panose="020B0609020204030204" pitchFamily="49" charset="0"/>
            </a:endParaRPr>
          </a:p>
          <a:p>
            <a:pPr lvl="1"/>
            <a:r>
              <a:rPr lang="fr-FR" dirty="0" err="1" smtClean="0">
                <a:latin typeface="Consolas" panose="020B0609020204030204" pitchFamily="49" charset="0"/>
                <a:cs typeface="Consolas" panose="020B0609020204030204" pitchFamily="49" charset="0"/>
              </a:rPr>
              <a:t>object</a:t>
            </a:r>
            <a:endParaRPr lang="fr-FR" dirty="0" smtClean="0">
              <a:latin typeface="Consolas" panose="020B0609020204030204" pitchFamily="49" charset="0"/>
              <a:cs typeface="Consolas" panose="020B0609020204030204" pitchFamily="49" charset="0"/>
            </a:endParaRPr>
          </a:p>
          <a:p>
            <a:pPr marL="274320" lvl="1" indent="0">
              <a:buNone/>
            </a:pPr>
            <a:endParaRPr lang="fr-FR" dirty="0" smtClean="0">
              <a:latin typeface="Consolas" panose="020B0609020204030204" pitchFamily="49" charset="0"/>
              <a:cs typeface="Consolas" panose="020B0609020204030204" pitchFamily="49" charset="0"/>
            </a:endParaRPr>
          </a:p>
          <a:p>
            <a:pPr marL="0" lvl="1" indent="0">
              <a:spcBef>
                <a:spcPts val="0"/>
              </a:spcBef>
              <a:buNone/>
            </a:pPr>
            <a:r>
              <a:rPr lang="fr-FR" dirty="0" smtClean="0"/>
              <a:t>L’opérateur </a:t>
            </a:r>
            <a:r>
              <a:rPr lang="fr-FR" b="1" dirty="0" err="1" smtClean="0">
                <a:latin typeface="Consolas" panose="020B0609020204030204" pitchFamily="49" charset="0"/>
                <a:cs typeface="Consolas" panose="020B0609020204030204" pitchFamily="49" charset="0"/>
              </a:rPr>
              <a:t>typeof</a:t>
            </a:r>
            <a:r>
              <a:rPr lang="fr-FR" dirty="0" smtClean="0"/>
              <a:t> retourne le type d’un objet, mais attention:</a:t>
            </a: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16</a:t>
            </a:fld>
            <a:endParaRPr lang="fr-FR" dirty="0"/>
          </a:p>
        </p:txBody>
      </p:sp>
      <p:sp>
        <p:nvSpPr>
          <p:cNvPr id="7" name="Accolade fermante 6"/>
          <p:cNvSpPr/>
          <p:nvPr/>
        </p:nvSpPr>
        <p:spPr>
          <a:xfrm>
            <a:off x="1907704" y="2132856"/>
            <a:ext cx="1008112" cy="2088232"/>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fr-FR"/>
          </a:p>
        </p:txBody>
      </p:sp>
      <p:sp>
        <p:nvSpPr>
          <p:cNvPr id="8" name="ZoneTexte 7"/>
          <p:cNvSpPr txBox="1"/>
          <p:nvPr/>
        </p:nvSpPr>
        <p:spPr>
          <a:xfrm>
            <a:off x="2987824" y="2946138"/>
            <a:ext cx="1872208" cy="461665"/>
          </a:xfrm>
          <a:prstGeom prst="rect">
            <a:avLst/>
          </a:prstGeom>
          <a:noFill/>
        </p:spPr>
        <p:txBody>
          <a:bodyPr wrap="square" rtlCol="0">
            <a:spAutoFit/>
          </a:bodyPr>
          <a:lstStyle/>
          <a:p>
            <a:r>
              <a:rPr lang="fr-FR" sz="2400" dirty="0" smtClean="0"/>
              <a:t>Primitives</a:t>
            </a:r>
            <a:endParaRPr lang="fr-FR" sz="2400" dirty="0"/>
          </a:p>
        </p:txBody>
      </p:sp>
      <p:cxnSp>
        <p:nvCxnSpPr>
          <p:cNvPr id="10" name="Connecteur droit avec flèche 9"/>
          <p:cNvCxnSpPr/>
          <p:nvPr/>
        </p:nvCxnSpPr>
        <p:spPr>
          <a:xfrm flipH="1">
            <a:off x="2051720" y="4077072"/>
            <a:ext cx="10081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ZoneTexte 10"/>
          <p:cNvSpPr txBox="1"/>
          <p:nvPr/>
        </p:nvSpPr>
        <p:spPr>
          <a:xfrm>
            <a:off x="3059832" y="3861048"/>
            <a:ext cx="1944216"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fr-FR" dirty="0" smtClean="0"/>
              <a:t>nouveauté ES6</a:t>
            </a:r>
            <a:endParaRPr lang="fr-FR"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5373216"/>
            <a:ext cx="54483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4572000" y="5373216"/>
            <a:ext cx="3888432" cy="400110"/>
          </a:xfrm>
          <a:prstGeom prst="rect">
            <a:avLst/>
          </a:prstGeom>
          <a:noFill/>
        </p:spPr>
        <p:txBody>
          <a:bodyPr wrap="square" rtlCol="0">
            <a:spAutoFit/>
          </a:bodyPr>
          <a:lstStyle/>
          <a:p>
            <a:r>
              <a:rPr lang="fr-FR" sz="2000" dirty="0" smtClean="0">
                <a:solidFill>
                  <a:schemeClr val="accent1"/>
                </a:solidFill>
              </a:rPr>
              <a:t>// bug de la 1</a:t>
            </a:r>
            <a:r>
              <a:rPr lang="fr-FR" sz="2000" baseline="30000" dirty="0" smtClean="0">
                <a:solidFill>
                  <a:schemeClr val="accent1"/>
                </a:solidFill>
              </a:rPr>
              <a:t>ère</a:t>
            </a:r>
            <a:r>
              <a:rPr lang="fr-FR" sz="2000" dirty="0" smtClean="0">
                <a:solidFill>
                  <a:schemeClr val="accent1"/>
                </a:solidFill>
              </a:rPr>
              <a:t> version d’ES </a:t>
            </a:r>
            <a:r>
              <a:rPr lang="fr-FR" sz="2000" dirty="0" smtClean="0">
                <a:solidFill>
                  <a:schemeClr val="accent1"/>
                </a:solidFill>
                <a:sym typeface="Wingdings" panose="05000000000000000000" pitchFamily="2" charset="2"/>
              </a:rPr>
              <a:t></a:t>
            </a:r>
            <a:endParaRPr lang="fr-FR" sz="2000" dirty="0">
              <a:solidFill>
                <a:schemeClr val="accent1"/>
              </a:solidFill>
            </a:endParaRPr>
          </a:p>
        </p:txBody>
      </p:sp>
      <p:sp>
        <p:nvSpPr>
          <p:cNvPr id="13" name="ZoneTexte 12"/>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1</a:t>
            </a:r>
            <a:endParaRPr lang="fr-FR" dirty="0"/>
          </a:p>
        </p:txBody>
      </p:sp>
    </p:spTree>
    <p:extLst>
      <p:ext uri="{BB962C8B-B14F-4D97-AF65-F5344CB8AC3E}">
        <p14:creationId xmlns:p14="http://schemas.microsoft.com/office/powerpoint/2010/main" val="28463526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null</a:t>
            </a:r>
            <a:r>
              <a:rPr lang="fr-FR" dirty="0" smtClean="0"/>
              <a:t> ou </a:t>
            </a:r>
            <a:r>
              <a:rPr lang="fr-FR" dirty="0" err="1" smtClean="0"/>
              <a:t>undefined</a:t>
            </a:r>
            <a:endParaRPr lang="fr-FR" dirty="0"/>
          </a:p>
        </p:txBody>
      </p:sp>
      <p:sp>
        <p:nvSpPr>
          <p:cNvPr id="3" name="Espace réservé du contenu 2"/>
          <p:cNvSpPr>
            <a:spLocks noGrp="1"/>
          </p:cNvSpPr>
          <p:nvPr>
            <p:ph idx="1"/>
          </p:nvPr>
        </p:nvSpPr>
        <p:spPr>
          <a:xfrm>
            <a:off x="457200" y="1600200"/>
            <a:ext cx="8229600" cy="2620888"/>
          </a:xfrm>
        </p:spPr>
        <p:txBody>
          <a:bodyPr/>
          <a:lstStyle/>
          <a:p>
            <a:r>
              <a:rPr lang="fr-FR" dirty="0" err="1" smtClean="0">
                <a:latin typeface="Consolas" panose="020B0609020204030204" pitchFamily="49" charset="0"/>
                <a:cs typeface="Consolas" panose="020B0609020204030204" pitchFamily="49" charset="0"/>
              </a:rPr>
              <a:t>undefined</a:t>
            </a:r>
            <a:r>
              <a:rPr lang="fr-FR" dirty="0" smtClean="0"/>
              <a:t> : la variable est déclarée mais non assignée</a:t>
            </a:r>
          </a:p>
          <a:p>
            <a:r>
              <a:rPr lang="fr-FR" dirty="0" err="1" smtClean="0">
                <a:latin typeface="Consolas" panose="020B0609020204030204" pitchFamily="49" charset="0"/>
                <a:cs typeface="Consolas" panose="020B0609020204030204" pitchFamily="49" charset="0"/>
              </a:rPr>
              <a:t>null</a:t>
            </a:r>
            <a:r>
              <a:rPr lang="fr-FR" dirty="0" smtClean="0"/>
              <a:t>: la variable a été assignée à la référence nulle</a:t>
            </a:r>
          </a:p>
          <a:p>
            <a:endParaRPr lang="fr-FR" dirty="0"/>
          </a:p>
          <a:p>
            <a:pPr marL="0" indent="0">
              <a:buNone/>
            </a:pPr>
            <a:r>
              <a:rPr lang="fr-FR" dirty="0" err="1" smtClean="0">
                <a:latin typeface="Consolas" panose="020B0609020204030204" pitchFamily="49" charset="0"/>
                <a:cs typeface="Consolas" panose="020B0609020204030204" pitchFamily="49" charset="0"/>
              </a:rPr>
              <a:t>null</a:t>
            </a:r>
            <a:r>
              <a:rPr lang="fr-FR" dirty="0" smtClean="0"/>
              <a:t> représente l’absence intentionnelle de valeur et provient souvent d’une assignation par le développeur</a:t>
            </a: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17</a:t>
            </a:fld>
            <a:endParaRPr lang="fr-FR" dirty="0"/>
          </a:p>
        </p:txBody>
      </p:sp>
      <p:sp>
        <p:nvSpPr>
          <p:cNvPr id="7" name="ZoneTexte 6"/>
          <p:cNvSpPr txBox="1"/>
          <p:nvPr/>
        </p:nvSpPr>
        <p:spPr>
          <a:xfrm>
            <a:off x="1547664" y="4437112"/>
            <a:ext cx="6120680" cy="20313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sz="2400" dirty="0"/>
              <a:t>N’assignez pas de variables à </a:t>
            </a:r>
            <a:r>
              <a:rPr lang="fr-FR" sz="2400" dirty="0" err="1">
                <a:latin typeface="Consolas" panose="020B0609020204030204" pitchFamily="49" charset="0"/>
                <a:cs typeface="Consolas" panose="020B0609020204030204" pitchFamily="49" charset="0"/>
              </a:rPr>
              <a:t>undefined</a:t>
            </a:r>
            <a:r>
              <a:rPr lang="fr-FR" sz="2400" dirty="0"/>
              <a:t>. </a:t>
            </a:r>
            <a:r>
              <a:rPr lang="fr-FR" sz="2400" dirty="0" smtClean="0"/>
              <a:t/>
            </a:r>
            <a:br>
              <a:rPr lang="fr-FR" sz="2400" dirty="0" smtClean="0"/>
            </a:br>
            <a:r>
              <a:rPr lang="fr-FR" sz="2400" dirty="0" smtClean="0"/>
              <a:t>Utilisez </a:t>
            </a:r>
            <a:r>
              <a:rPr lang="fr-FR" sz="2400" dirty="0"/>
              <a:t>l’opérateur </a:t>
            </a:r>
            <a:r>
              <a:rPr lang="fr-FR" sz="2400" dirty="0" err="1">
                <a:latin typeface="Consolas" panose="020B0609020204030204" pitchFamily="49" charset="0"/>
                <a:cs typeface="Consolas" panose="020B0609020204030204" pitchFamily="49" charset="0"/>
              </a:rPr>
              <a:t>delete</a:t>
            </a:r>
            <a:r>
              <a:rPr lang="fr-FR" sz="2400" dirty="0"/>
              <a:t> à la place</a:t>
            </a:r>
            <a:r>
              <a:rPr lang="fr-FR" sz="2400" dirty="0" smtClean="0"/>
              <a:t>:</a:t>
            </a:r>
          </a:p>
          <a:p>
            <a:endParaRPr lang="fr-FR" sz="2400" dirty="0" smtClean="0"/>
          </a:p>
          <a:p>
            <a:endParaRPr lang="fr-FR" dirty="0"/>
          </a:p>
          <a:p>
            <a:endParaRPr lang="fr-FR" dirty="0"/>
          </a:p>
          <a:p>
            <a:endParaRPr lang="fr-F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4491" y="5373216"/>
            <a:ext cx="2867025"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Connecteur droit 8"/>
          <p:cNvCxnSpPr/>
          <p:nvPr/>
        </p:nvCxnSpPr>
        <p:spPr>
          <a:xfrm flipV="1">
            <a:off x="4788024" y="5373216"/>
            <a:ext cx="1264477" cy="360040"/>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Connecteur droit 12"/>
          <p:cNvCxnSpPr/>
          <p:nvPr/>
        </p:nvCxnSpPr>
        <p:spPr>
          <a:xfrm>
            <a:off x="4860032" y="5364832"/>
            <a:ext cx="984829" cy="368424"/>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857067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Objets</a:t>
            </a:r>
            <a:endParaRPr lang="fr-FR" dirty="0"/>
          </a:p>
        </p:txBody>
      </p:sp>
      <p:sp>
        <p:nvSpPr>
          <p:cNvPr id="3" name="Espace réservé du contenu 2"/>
          <p:cNvSpPr>
            <a:spLocks noGrp="1"/>
          </p:cNvSpPr>
          <p:nvPr>
            <p:ph idx="1"/>
          </p:nvPr>
        </p:nvSpPr>
        <p:spPr/>
        <p:txBody>
          <a:bodyPr/>
          <a:lstStyle/>
          <a:p>
            <a:pPr marL="0" indent="0">
              <a:buNone/>
            </a:pPr>
            <a:r>
              <a:rPr lang="fr-FR" dirty="0"/>
              <a:t>Les fonctions, </a:t>
            </a:r>
            <a:r>
              <a:rPr lang="fr-FR" dirty="0" err="1"/>
              <a:t>arrays</a:t>
            </a:r>
            <a:r>
              <a:rPr lang="fr-FR" dirty="0"/>
              <a:t> et dérivés sont tous de type </a:t>
            </a:r>
            <a:r>
              <a:rPr lang="fr-FR" dirty="0" err="1" smtClean="0">
                <a:latin typeface="Consolas" panose="020B0609020204030204" pitchFamily="49" charset="0"/>
                <a:cs typeface="Consolas" panose="020B0609020204030204" pitchFamily="49" charset="0"/>
              </a:rPr>
              <a:t>object</a:t>
            </a:r>
            <a:endParaRPr lang="fr-FR" dirty="0" smtClean="0">
              <a:latin typeface="Consolas" panose="020B0609020204030204" pitchFamily="49" charset="0"/>
              <a:cs typeface="Consolas" panose="020B0609020204030204" pitchFamily="49" charset="0"/>
            </a:endParaRPr>
          </a:p>
          <a:p>
            <a:pPr marL="0" indent="0">
              <a:buNone/>
            </a:pPr>
            <a:r>
              <a:rPr lang="fr-FR" dirty="0" smtClean="0">
                <a:cs typeface="Consolas" panose="020B0609020204030204" pitchFamily="49" charset="0"/>
              </a:rPr>
              <a:t>Contrairement aux primitives, les objets:</a:t>
            </a:r>
          </a:p>
          <a:p>
            <a:pPr lvl="1"/>
            <a:r>
              <a:rPr lang="fr-FR" dirty="0" smtClean="0">
                <a:cs typeface="Consolas" panose="020B0609020204030204" pitchFamily="49" charset="0"/>
              </a:rPr>
              <a:t>sont comparés par référence</a:t>
            </a:r>
            <a:br>
              <a:rPr lang="fr-FR" dirty="0" smtClean="0">
                <a:cs typeface="Consolas" panose="020B0609020204030204" pitchFamily="49" charset="0"/>
              </a:rPr>
            </a:br>
            <a:r>
              <a:rPr lang="fr-FR" dirty="0" smtClean="0">
                <a:cs typeface="Consolas" panose="020B0609020204030204" pitchFamily="49" charset="0"/>
              </a:rPr>
              <a:t/>
            </a:r>
            <a:br>
              <a:rPr lang="fr-FR" dirty="0" smtClean="0">
                <a:cs typeface="Consolas" panose="020B0609020204030204" pitchFamily="49" charset="0"/>
              </a:rPr>
            </a:br>
            <a:r>
              <a:rPr lang="fr-FR" dirty="0" smtClean="0">
                <a:cs typeface="Consolas" panose="020B0609020204030204" pitchFamily="49" charset="0"/>
              </a:rPr>
              <a:t/>
            </a:r>
            <a:br>
              <a:rPr lang="fr-FR" dirty="0" smtClean="0">
                <a:cs typeface="Consolas" panose="020B0609020204030204" pitchFamily="49" charset="0"/>
              </a:rPr>
            </a:br>
            <a:endParaRPr lang="fr-FR" dirty="0" smtClean="0">
              <a:cs typeface="Consolas" panose="020B0609020204030204" pitchFamily="49" charset="0"/>
            </a:endParaRPr>
          </a:p>
          <a:p>
            <a:pPr lvl="1"/>
            <a:endParaRPr lang="fr-FR" dirty="0">
              <a:cs typeface="Consolas" panose="020B0609020204030204" pitchFamily="49" charset="0"/>
            </a:endParaRPr>
          </a:p>
          <a:p>
            <a:pPr marL="274320" lvl="1" indent="0">
              <a:buNone/>
            </a:pPr>
            <a:endParaRPr lang="fr-FR" dirty="0" smtClean="0">
              <a:cs typeface="Consolas" panose="020B0609020204030204" pitchFamily="49" charset="0"/>
            </a:endParaRPr>
          </a:p>
          <a:p>
            <a:pPr lvl="1"/>
            <a:r>
              <a:rPr lang="fr-FR" dirty="0" smtClean="0">
                <a:cs typeface="Consolas" panose="020B0609020204030204" pitchFamily="49" charset="0"/>
              </a:rPr>
              <a:t>ont une liste de propriétés clé: (String, Symbol) </a:t>
            </a:r>
            <a:r>
              <a:rPr lang="fr-FR" dirty="0" smtClean="0">
                <a:cs typeface="Consolas" panose="020B0609020204030204" pitchFamily="49" charset="0"/>
                <a:sym typeface="Wingdings" panose="05000000000000000000" pitchFamily="2" charset="2"/>
              </a:rPr>
              <a:t> valeur (</a:t>
            </a:r>
            <a:r>
              <a:rPr lang="fr-FR" dirty="0" err="1" smtClean="0">
                <a:cs typeface="Consolas" panose="020B0609020204030204" pitchFamily="49" charset="0"/>
                <a:sym typeface="Wingdings" panose="05000000000000000000" pitchFamily="2" charset="2"/>
              </a:rPr>
              <a:t>any</a:t>
            </a:r>
            <a:r>
              <a:rPr lang="fr-FR" dirty="0" smtClean="0">
                <a:cs typeface="Consolas" panose="020B0609020204030204" pitchFamily="49" charset="0"/>
                <a:sym typeface="Wingdings" panose="05000000000000000000" pitchFamily="2" charset="2"/>
              </a:rPr>
              <a:t>)</a:t>
            </a:r>
          </a:p>
          <a:p>
            <a:pPr marL="548640" lvl="2" indent="0">
              <a:buNone/>
            </a:pPr>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18</a:t>
            </a:fld>
            <a:endParaRPr lang="fr-FR"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063" y="2868538"/>
            <a:ext cx="5095875"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344" y="5085184"/>
            <a:ext cx="45053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63" y="5466184"/>
            <a:ext cx="45053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4581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Objets: parcours des propriétés</a:t>
            </a:r>
            <a:endParaRPr lang="fr-FR" dirty="0"/>
          </a:p>
        </p:txBody>
      </p:sp>
      <p:sp>
        <p:nvSpPr>
          <p:cNvPr id="3" name="Espace réservé du contenu 2"/>
          <p:cNvSpPr>
            <a:spLocks noGrp="1"/>
          </p:cNvSpPr>
          <p:nvPr>
            <p:ph idx="1"/>
          </p:nvPr>
        </p:nvSpPr>
        <p:spPr/>
        <p:txBody>
          <a:bodyPr/>
          <a:lstStyle/>
          <a:p>
            <a:endParaRPr lang="fr-FR" dirty="0">
              <a:cs typeface="Consolas" panose="020B0609020204030204" pitchFamily="49" charset="0"/>
              <a:sym typeface="Wingdings" panose="05000000000000000000" pitchFamily="2" charset="2"/>
            </a:endParaRPr>
          </a:p>
          <a:p>
            <a:endParaRPr lang="fr-FR" dirty="0" smtClean="0">
              <a:cs typeface="Consolas" panose="020B0609020204030204" pitchFamily="49" charset="0"/>
              <a:sym typeface="Wingdings" panose="05000000000000000000" pitchFamily="2" charset="2"/>
            </a:endParaRPr>
          </a:p>
          <a:p>
            <a:pPr marL="548640" lvl="2" indent="0">
              <a:buNone/>
            </a:pPr>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19</a:t>
            </a:fld>
            <a:endParaRPr lang="fr-F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412776"/>
            <a:ext cx="5760640" cy="1988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485884"/>
            <a:ext cx="4824536" cy="3183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2</a:t>
            </a:r>
            <a:endParaRPr lang="fr-FR" dirty="0"/>
          </a:p>
        </p:txBody>
      </p:sp>
    </p:spTree>
    <p:extLst>
      <p:ext uri="{BB962C8B-B14F-4D97-AF65-F5344CB8AC3E}">
        <p14:creationId xmlns:p14="http://schemas.microsoft.com/office/powerpoint/2010/main" val="29390025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Agenda</a:t>
            </a:r>
            <a:endParaRPr lang="fr-FR" dirty="0"/>
          </a:p>
        </p:txBody>
      </p:sp>
      <p:sp>
        <p:nvSpPr>
          <p:cNvPr id="3" name="Espace réservé du contenu 2"/>
          <p:cNvSpPr>
            <a:spLocks noGrp="1"/>
          </p:cNvSpPr>
          <p:nvPr>
            <p:ph idx="1"/>
          </p:nvPr>
        </p:nvSpPr>
        <p:spPr>
          <a:xfrm>
            <a:off x="107504" y="1628800"/>
            <a:ext cx="3096344" cy="4824536"/>
          </a:xfrm>
        </p:spPr>
        <p:txBody>
          <a:bodyPr>
            <a:normAutofit/>
          </a:bodyPr>
          <a:lstStyle/>
          <a:p>
            <a:pPr marL="0" lvl="0" indent="0">
              <a:buNone/>
            </a:pPr>
            <a:r>
              <a:rPr lang="fr-FR" sz="2000" b="1" dirty="0" smtClean="0">
                <a:solidFill>
                  <a:srgbClr val="FF0000"/>
                </a:solidFill>
              </a:rPr>
              <a:t>Préambule</a:t>
            </a:r>
          </a:p>
          <a:p>
            <a:pPr lvl="1"/>
            <a:r>
              <a:rPr lang="fr-FR" sz="1600" dirty="0" err="1" smtClean="0"/>
              <a:t>ECMAScript</a:t>
            </a:r>
            <a:r>
              <a:rPr lang="fr-FR" sz="1600" dirty="0" smtClean="0"/>
              <a:t>, TC39 et les versions de JavaScript</a:t>
            </a:r>
            <a:r>
              <a:rPr lang="fr-FR" sz="1700" dirty="0" smtClean="0"/>
              <a:t/>
            </a:r>
            <a:br>
              <a:rPr lang="fr-FR" sz="1700" dirty="0" smtClean="0"/>
            </a:br>
            <a:endParaRPr lang="fr-FR" sz="1700" dirty="0" smtClean="0"/>
          </a:p>
          <a:p>
            <a:pPr marL="0" lvl="0" indent="0">
              <a:buNone/>
            </a:pPr>
            <a:r>
              <a:rPr lang="fr-FR" sz="2000" b="1" dirty="0" smtClean="0">
                <a:solidFill>
                  <a:srgbClr val="FF0000"/>
                </a:solidFill>
              </a:rPr>
              <a:t>Une réintroduction </a:t>
            </a:r>
            <a:br>
              <a:rPr lang="fr-FR" sz="2000" b="1" dirty="0" smtClean="0">
                <a:solidFill>
                  <a:srgbClr val="FF0000"/>
                </a:solidFill>
              </a:rPr>
            </a:br>
            <a:r>
              <a:rPr lang="fr-FR" sz="2000" b="1" dirty="0" smtClean="0">
                <a:solidFill>
                  <a:srgbClr val="FF0000"/>
                </a:solidFill>
              </a:rPr>
              <a:t>à JavaScript</a:t>
            </a:r>
            <a:endParaRPr lang="fr-FR" sz="2000" b="1" dirty="0">
              <a:solidFill>
                <a:srgbClr val="FF0000"/>
              </a:solidFill>
            </a:endParaRPr>
          </a:p>
          <a:p>
            <a:pPr lvl="1"/>
            <a:r>
              <a:rPr lang="fr-FR" sz="1600" dirty="0" smtClean="0"/>
              <a:t>Primitives et Objets</a:t>
            </a:r>
          </a:p>
          <a:p>
            <a:pPr lvl="1"/>
            <a:r>
              <a:rPr lang="fr-FR" sz="1600" dirty="0" smtClean="0"/>
              <a:t>Descripteurs de propriétés</a:t>
            </a:r>
            <a:endParaRPr lang="fr-FR" sz="1600" dirty="0"/>
          </a:p>
          <a:p>
            <a:pPr lvl="1"/>
            <a:r>
              <a:rPr lang="fr-FR" sz="1600" dirty="0"/>
              <a:t>Scopes </a:t>
            </a:r>
            <a:r>
              <a:rPr lang="fr-FR" sz="1600" dirty="0" smtClean="0"/>
              <a:t>et </a:t>
            </a:r>
            <a:r>
              <a:rPr lang="fr-FR" sz="1600" dirty="0" err="1" smtClean="0"/>
              <a:t>Closures</a:t>
            </a:r>
            <a:endParaRPr lang="fr-FR" sz="1600" dirty="0"/>
          </a:p>
          <a:p>
            <a:pPr lvl="1"/>
            <a:r>
              <a:rPr lang="fr-FR" sz="1600" dirty="0" smtClean="0"/>
              <a:t>Fonctions et contextes</a:t>
            </a:r>
            <a:endParaRPr lang="fr-FR" sz="1600" dirty="0"/>
          </a:p>
          <a:p>
            <a:pPr lvl="1"/>
            <a:r>
              <a:rPr lang="fr-FR" sz="1600" dirty="0" err="1" smtClean="0"/>
              <a:t>Cast</a:t>
            </a:r>
            <a:r>
              <a:rPr lang="fr-FR" sz="1600" dirty="0" smtClean="0"/>
              <a:t> implicites</a:t>
            </a:r>
            <a:endParaRPr lang="fr-FR" sz="1600"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a:t>
            </a:fld>
            <a:endParaRPr lang="fr-FR" dirty="0"/>
          </a:p>
        </p:txBody>
      </p:sp>
      <p:sp>
        <p:nvSpPr>
          <p:cNvPr id="7" name="Espace réservé du contenu 2"/>
          <p:cNvSpPr txBox="1">
            <a:spLocks/>
          </p:cNvSpPr>
          <p:nvPr/>
        </p:nvSpPr>
        <p:spPr>
          <a:xfrm>
            <a:off x="3203848" y="1603550"/>
            <a:ext cx="3024336" cy="4633762"/>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200" b="1" dirty="0" smtClean="0">
                <a:solidFill>
                  <a:srgbClr val="FF0000"/>
                </a:solidFill>
              </a:rPr>
              <a:t>Mise à niveau ES2015</a:t>
            </a:r>
          </a:p>
          <a:p>
            <a:pPr lvl="1"/>
            <a:r>
              <a:rPr lang="fr-FR" sz="1700" dirty="0" smtClean="0"/>
              <a:t>Arrow </a:t>
            </a:r>
            <a:r>
              <a:rPr lang="fr-FR" sz="1700" dirty="0" err="1" smtClean="0"/>
              <a:t>functions</a:t>
            </a:r>
            <a:endParaRPr lang="fr-FR" sz="1700" dirty="0" smtClean="0"/>
          </a:p>
          <a:p>
            <a:pPr lvl="1"/>
            <a:r>
              <a:rPr lang="fr-FR" sz="1700" dirty="0" smtClean="0"/>
              <a:t>Paramètres par défaut</a:t>
            </a:r>
          </a:p>
          <a:p>
            <a:pPr lvl="1"/>
            <a:r>
              <a:rPr lang="fr-FR" sz="1700" dirty="0" smtClean="0"/>
              <a:t>Spread / </a:t>
            </a:r>
            <a:r>
              <a:rPr lang="fr-FR" sz="1700" dirty="0" err="1" smtClean="0"/>
              <a:t>Rest</a:t>
            </a:r>
            <a:endParaRPr lang="fr-FR" sz="1700" dirty="0" smtClean="0"/>
          </a:p>
          <a:p>
            <a:pPr lvl="1"/>
            <a:r>
              <a:rPr lang="fr-FR" sz="1700" dirty="0" err="1" smtClean="0"/>
              <a:t>Destructuring</a:t>
            </a:r>
            <a:endParaRPr lang="fr-FR" sz="1700" dirty="0" smtClean="0"/>
          </a:p>
          <a:p>
            <a:pPr lvl="1"/>
            <a:r>
              <a:rPr lang="fr-FR" sz="1700" dirty="0" smtClean="0"/>
              <a:t>Template </a:t>
            </a:r>
            <a:r>
              <a:rPr lang="fr-FR" sz="1700" dirty="0" err="1" smtClean="0"/>
              <a:t>literals</a:t>
            </a:r>
            <a:endParaRPr lang="fr-FR" sz="1700" dirty="0" smtClean="0"/>
          </a:p>
          <a:p>
            <a:pPr lvl="1"/>
            <a:r>
              <a:rPr lang="fr-FR" sz="1700" dirty="0" err="1" smtClean="0"/>
              <a:t>Map</a:t>
            </a:r>
            <a:r>
              <a:rPr lang="fr-FR" sz="1700" dirty="0" smtClean="0"/>
              <a:t> et Sets</a:t>
            </a:r>
          </a:p>
          <a:p>
            <a:pPr lvl="1"/>
            <a:r>
              <a:rPr lang="fr-FR" sz="1700" dirty="0" smtClean="0"/>
              <a:t>Modules</a:t>
            </a:r>
            <a:r>
              <a:rPr lang="fr-FR" dirty="0" smtClean="0"/>
              <a:t/>
            </a:r>
            <a:br>
              <a:rPr lang="fr-FR" dirty="0" smtClean="0"/>
            </a:br>
            <a:endParaRPr lang="fr-FR" sz="3200" dirty="0" smtClean="0"/>
          </a:p>
          <a:p>
            <a:pPr marL="0" indent="0">
              <a:buNone/>
            </a:pPr>
            <a:r>
              <a:rPr lang="fr-FR" sz="2200" b="1" dirty="0" smtClean="0">
                <a:solidFill>
                  <a:srgbClr val="FF0000"/>
                </a:solidFill>
              </a:rPr>
              <a:t>Gérer l’asynchronisme</a:t>
            </a:r>
          </a:p>
          <a:p>
            <a:pPr lvl="1"/>
            <a:r>
              <a:rPr lang="fr-FR" sz="1700" dirty="0" smtClean="0"/>
              <a:t>Asynchrone, c’est quoi</a:t>
            </a:r>
          </a:p>
          <a:p>
            <a:pPr lvl="1"/>
            <a:r>
              <a:rPr lang="fr-FR" sz="1700" dirty="0" smtClean="0"/>
              <a:t>Callbacks et modèle Publisher/</a:t>
            </a:r>
            <a:r>
              <a:rPr lang="fr-FR" sz="1700" dirty="0" err="1" smtClean="0"/>
              <a:t>Subscriber</a:t>
            </a:r>
            <a:endParaRPr lang="fr-FR" sz="1700" dirty="0" smtClean="0"/>
          </a:p>
          <a:p>
            <a:pPr lvl="1"/>
            <a:r>
              <a:rPr lang="fr-FR" sz="1700" dirty="0" smtClean="0"/>
              <a:t>Promises</a:t>
            </a:r>
          </a:p>
          <a:p>
            <a:pPr lvl="1"/>
            <a:r>
              <a:rPr lang="fr-FR" sz="1700" dirty="0" err="1" smtClean="0"/>
              <a:t>async</a:t>
            </a:r>
            <a:r>
              <a:rPr lang="fr-FR" sz="1700" dirty="0" smtClean="0"/>
              <a:t> / </a:t>
            </a:r>
            <a:r>
              <a:rPr lang="fr-FR" sz="1700" dirty="0" err="1" smtClean="0"/>
              <a:t>await</a:t>
            </a:r>
            <a:endParaRPr lang="fr-FR" sz="1700" dirty="0" smtClean="0"/>
          </a:p>
          <a:p>
            <a:pPr lvl="1"/>
            <a:r>
              <a:rPr lang="fr-FR" sz="1700" dirty="0" smtClean="0"/>
              <a:t>Observables</a:t>
            </a:r>
            <a:endParaRPr lang="fr-FR" sz="1700" dirty="0"/>
          </a:p>
        </p:txBody>
      </p:sp>
      <p:sp>
        <p:nvSpPr>
          <p:cNvPr id="8" name="Espace réservé du contenu 2"/>
          <p:cNvSpPr txBox="1">
            <a:spLocks/>
          </p:cNvSpPr>
          <p:nvPr/>
        </p:nvSpPr>
        <p:spPr>
          <a:xfrm>
            <a:off x="6166697" y="1603550"/>
            <a:ext cx="2890664" cy="4948808"/>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fr-FR" sz="2600" b="1" dirty="0" smtClean="0">
                <a:solidFill>
                  <a:srgbClr val="FF0000"/>
                </a:solidFill>
              </a:rPr>
              <a:t>Orienté Objet</a:t>
            </a:r>
          </a:p>
          <a:p>
            <a:pPr lvl="1"/>
            <a:r>
              <a:rPr lang="fr-FR" dirty="0" smtClean="0"/>
              <a:t>class / super / </a:t>
            </a:r>
            <a:r>
              <a:rPr lang="fr-FR" dirty="0" err="1" smtClean="0"/>
              <a:t>extends</a:t>
            </a:r>
            <a:endParaRPr lang="fr-FR" sz="3200" dirty="0" smtClean="0"/>
          </a:p>
          <a:p>
            <a:pPr lvl="1"/>
            <a:r>
              <a:rPr lang="fr-FR" dirty="0" smtClean="0"/>
              <a:t>Prototypes et délégation</a:t>
            </a:r>
          </a:p>
          <a:p>
            <a:pPr lvl="1"/>
            <a:r>
              <a:rPr lang="fr-FR" dirty="0" smtClean="0"/>
              <a:t>Composition d’objets</a:t>
            </a:r>
            <a:endParaRPr lang="fr-FR" sz="3200" dirty="0" smtClean="0"/>
          </a:p>
          <a:p>
            <a:pPr lvl="1"/>
            <a:r>
              <a:rPr lang="fr-FR" dirty="0" smtClean="0"/>
              <a:t>Symboles, </a:t>
            </a:r>
            <a:r>
              <a:rPr lang="fr-FR" dirty="0" err="1" smtClean="0"/>
              <a:t>itérables</a:t>
            </a:r>
            <a:r>
              <a:rPr lang="fr-FR" dirty="0" smtClean="0"/>
              <a:t> et générateurs</a:t>
            </a:r>
            <a:endParaRPr lang="fr-FR" sz="3200" dirty="0" smtClean="0"/>
          </a:p>
          <a:p>
            <a:pPr lvl="1"/>
            <a:r>
              <a:rPr lang="fr-FR" dirty="0" err="1" smtClean="0"/>
              <a:t>Proxies</a:t>
            </a:r>
            <a:r>
              <a:rPr lang="fr-FR" dirty="0" smtClean="0"/>
              <a:t/>
            </a:r>
            <a:br>
              <a:rPr lang="fr-FR" dirty="0" smtClean="0"/>
            </a:br>
            <a:endParaRPr lang="fr-FR" sz="3600" dirty="0" smtClean="0"/>
          </a:p>
          <a:p>
            <a:pPr marL="0" indent="0">
              <a:buNone/>
            </a:pPr>
            <a:r>
              <a:rPr lang="fr-FR" sz="2600" b="1" dirty="0" smtClean="0">
                <a:solidFill>
                  <a:srgbClr val="FF0000"/>
                </a:solidFill>
              </a:rPr>
              <a:t>Orienté Fonctionnel</a:t>
            </a:r>
            <a:endParaRPr lang="fr-FR" sz="4100" b="1" dirty="0" smtClean="0">
              <a:solidFill>
                <a:srgbClr val="FF0000"/>
              </a:solidFill>
            </a:endParaRPr>
          </a:p>
          <a:p>
            <a:pPr lvl="1"/>
            <a:r>
              <a:rPr lang="fr-FR" dirty="0" smtClean="0"/>
              <a:t>Patterns d’arguments</a:t>
            </a:r>
            <a:endParaRPr lang="fr-FR" sz="3200" dirty="0" smtClean="0"/>
          </a:p>
          <a:p>
            <a:pPr lvl="1"/>
            <a:r>
              <a:rPr lang="fr-FR" dirty="0" smtClean="0"/>
              <a:t>API chaînables</a:t>
            </a:r>
          </a:p>
          <a:p>
            <a:pPr lvl="1"/>
            <a:r>
              <a:rPr lang="fr-FR" dirty="0" smtClean="0"/>
              <a:t>Composition de fonctions</a:t>
            </a:r>
            <a:endParaRPr lang="fr-FR" sz="3200" dirty="0" smtClean="0"/>
          </a:p>
          <a:p>
            <a:pPr lvl="1"/>
            <a:r>
              <a:rPr lang="fr-FR" dirty="0" err="1" smtClean="0"/>
              <a:t>Curryfication</a:t>
            </a:r>
            <a:endParaRPr lang="fr-FR" sz="3200" dirty="0" smtClean="0"/>
          </a:p>
          <a:p>
            <a:pPr lvl="1"/>
            <a:r>
              <a:rPr lang="fr-FR" dirty="0" err="1" smtClean="0"/>
              <a:t>Récursion</a:t>
            </a:r>
            <a:endParaRPr lang="fr-FR" sz="3200" dirty="0" smtClean="0"/>
          </a:p>
          <a:p>
            <a:pPr marL="0" indent="0">
              <a:buNone/>
            </a:pPr>
            <a:endParaRPr lang="fr-FR" dirty="0" smtClean="0"/>
          </a:p>
          <a:p>
            <a:pPr marL="0" indent="0">
              <a:buNone/>
            </a:pPr>
            <a:r>
              <a:rPr lang="fr-FR" sz="2600" b="1" dirty="0" smtClean="0">
                <a:solidFill>
                  <a:srgbClr val="FF0000"/>
                </a:solidFill>
              </a:rPr>
              <a:t>Au-delà du JS</a:t>
            </a:r>
          </a:p>
          <a:p>
            <a:pPr lvl="1"/>
            <a:r>
              <a:rPr lang="fr-FR" sz="2100" dirty="0" smtClean="0"/>
              <a:t>Babel et </a:t>
            </a:r>
            <a:r>
              <a:rPr lang="fr-FR" sz="2100" dirty="0" err="1" smtClean="0"/>
              <a:t>transpileurs</a:t>
            </a:r>
            <a:endParaRPr lang="fr-FR" sz="2100" dirty="0" smtClean="0"/>
          </a:p>
          <a:p>
            <a:pPr lvl="1"/>
            <a:r>
              <a:rPr lang="fr-FR" sz="2100" dirty="0" smtClean="0"/>
              <a:t>TypeScript</a:t>
            </a:r>
            <a:r>
              <a:rPr lang="fr-FR" sz="2100" dirty="0"/>
              <a:t>, Flow, JSX…</a:t>
            </a:r>
            <a:endParaRPr lang="fr-FR" sz="2100" b="1" dirty="0" smtClean="0">
              <a:solidFill>
                <a:srgbClr val="FF0000"/>
              </a:solidFill>
            </a:endParaRPr>
          </a:p>
          <a:p>
            <a:pPr marL="0" indent="0">
              <a:buNone/>
            </a:pPr>
            <a:endParaRPr lang="fr-FR" b="1" dirty="0">
              <a:solidFill>
                <a:srgbClr val="FF0000"/>
              </a:solidFill>
            </a:endParaRPr>
          </a:p>
        </p:txBody>
      </p:sp>
    </p:spTree>
    <p:extLst>
      <p:ext uri="{BB962C8B-B14F-4D97-AF65-F5344CB8AC3E}">
        <p14:creationId xmlns:p14="http://schemas.microsoft.com/office/powerpoint/2010/main" val="6404709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Objets: assignation de propriétés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20</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204864"/>
            <a:ext cx="7012311" cy="2037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ZoneTexte 13"/>
          <p:cNvSpPr txBox="1"/>
          <p:nvPr/>
        </p:nvSpPr>
        <p:spPr>
          <a:xfrm>
            <a:off x="827584" y="4725144"/>
            <a:ext cx="7344816"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dirty="0" err="1" smtClean="0">
                <a:latin typeface="Consolas" panose="020B0609020204030204" pitchFamily="49" charset="0"/>
                <a:cs typeface="Consolas" panose="020B0609020204030204" pitchFamily="49" charset="0"/>
              </a:rPr>
              <a:t>Object.assign</a:t>
            </a:r>
            <a:r>
              <a:rPr lang="fr-FR" dirty="0" smtClean="0"/>
              <a:t> est très utile pour l’assignation de valeurs par défaut ou l’assignation d’un ensemble de propriétés en une seule instruction</a:t>
            </a:r>
            <a:endParaRPr lang="fr-FR" dirty="0"/>
          </a:p>
        </p:txBody>
      </p:sp>
      <p:sp>
        <p:nvSpPr>
          <p:cNvPr id="17" name="ZoneTexte 1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3</a:t>
            </a:r>
            <a:endParaRPr lang="fr-FR" dirty="0"/>
          </a:p>
        </p:txBody>
      </p:sp>
    </p:spTree>
    <p:extLst>
      <p:ext uri="{BB962C8B-B14F-4D97-AF65-F5344CB8AC3E}">
        <p14:creationId xmlns:p14="http://schemas.microsoft.com/office/powerpoint/2010/main" val="37051867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Descripteurs de propriétés</a:t>
            </a:r>
            <a:endParaRPr lang="fr-FR" dirty="0"/>
          </a:p>
        </p:txBody>
      </p:sp>
      <p:sp>
        <p:nvSpPr>
          <p:cNvPr id="3" name="Espace réservé du contenu 2"/>
          <p:cNvSpPr>
            <a:spLocks noGrp="1"/>
          </p:cNvSpPr>
          <p:nvPr>
            <p:ph idx="1"/>
          </p:nvPr>
        </p:nvSpPr>
        <p:spPr/>
        <p:txBody>
          <a:bodyPr>
            <a:normAutofit/>
          </a:bodyPr>
          <a:lstStyle/>
          <a:p>
            <a:pPr marL="0" indent="0">
              <a:buNone/>
            </a:pPr>
            <a:r>
              <a:rPr lang="fr-FR" dirty="0" smtClean="0"/>
              <a:t>Chaque propriété contient en plus de sa valeur, une liste de paramètres intrinsèques appelés </a:t>
            </a:r>
            <a:r>
              <a:rPr lang="fr-FR" b="1" dirty="0" smtClean="0"/>
              <a:t>descripteurs</a:t>
            </a:r>
            <a:r>
              <a:rPr lang="fr-FR" dirty="0" smtClean="0"/>
              <a:t>:</a:t>
            </a:r>
          </a:p>
          <a:p>
            <a:pPr lvl="1"/>
            <a:r>
              <a:rPr lang="fr-FR" dirty="0" smtClean="0">
                <a:latin typeface="Consolas" panose="020B0609020204030204" pitchFamily="49" charset="0"/>
                <a:cs typeface="Consolas" panose="020B0609020204030204" pitchFamily="49" charset="0"/>
              </a:rPr>
              <a:t>value</a:t>
            </a:r>
            <a:r>
              <a:rPr lang="fr-FR" dirty="0" smtClean="0">
                <a:solidFill>
                  <a:schemeClr val="accent1"/>
                </a:solidFill>
              </a:rPr>
              <a:t>: la valeur de la propriété</a:t>
            </a:r>
          </a:p>
          <a:p>
            <a:pPr lvl="1"/>
            <a:r>
              <a:rPr lang="fr-FR" dirty="0" err="1" smtClean="0">
                <a:latin typeface="Consolas" panose="020B0609020204030204" pitchFamily="49" charset="0"/>
                <a:cs typeface="Consolas" panose="020B0609020204030204" pitchFamily="49" charset="0"/>
              </a:rPr>
              <a:t>enumerable</a:t>
            </a:r>
            <a:r>
              <a:rPr lang="fr-FR" dirty="0" smtClean="0">
                <a:latin typeface="Consolas" panose="020B0609020204030204" pitchFamily="49" charset="0"/>
                <a:cs typeface="Consolas" panose="020B0609020204030204" pitchFamily="49" charset="0"/>
              </a:rPr>
              <a:t>: </a:t>
            </a:r>
            <a:r>
              <a:rPr lang="fr-FR" dirty="0" err="1" smtClean="0">
                <a:latin typeface="Consolas" panose="020B0609020204030204" pitchFamily="49" charset="0"/>
                <a:cs typeface="Consolas" panose="020B0609020204030204" pitchFamily="49" charset="0"/>
              </a:rPr>
              <a:t>true</a:t>
            </a:r>
            <a:r>
              <a:rPr lang="fr-FR" dirty="0" smtClean="0">
                <a:latin typeface="Consolas" panose="020B0609020204030204" pitchFamily="49" charset="0"/>
                <a:cs typeface="Consolas" panose="020B0609020204030204" pitchFamily="49" charset="0"/>
              </a:rPr>
              <a:t> </a:t>
            </a:r>
            <a:r>
              <a:rPr lang="fr-FR" sz="1600" dirty="0" smtClean="0">
                <a:solidFill>
                  <a:schemeClr val="accent1"/>
                </a:solidFill>
              </a:rPr>
              <a:t>si la propriété est retournée par </a:t>
            </a:r>
            <a:r>
              <a:rPr lang="fr-FR" sz="1600" dirty="0" err="1" smtClean="0">
                <a:solidFill>
                  <a:schemeClr val="accent1"/>
                </a:solidFill>
              </a:rPr>
              <a:t>Object.keys</a:t>
            </a:r>
            <a:r>
              <a:rPr lang="fr-FR" sz="1600" dirty="0" smtClean="0">
                <a:solidFill>
                  <a:schemeClr val="accent1"/>
                </a:solidFill>
              </a:rPr>
              <a:t> ou </a:t>
            </a:r>
            <a:r>
              <a:rPr lang="fr-FR" sz="1600" dirty="0" err="1" smtClean="0">
                <a:solidFill>
                  <a:schemeClr val="accent1"/>
                </a:solidFill>
              </a:rPr>
              <a:t>for..in</a:t>
            </a:r>
            <a:endParaRPr lang="fr-FR" sz="1600" dirty="0" smtClean="0">
              <a:solidFill>
                <a:schemeClr val="accent1"/>
              </a:solidFill>
            </a:endParaRPr>
          </a:p>
          <a:p>
            <a:pPr lvl="1"/>
            <a:r>
              <a:rPr lang="fr-FR" dirty="0" err="1" smtClean="0">
                <a:latin typeface="Consolas" panose="020B0609020204030204" pitchFamily="49" charset="0"/>
                <a:cs typeface="Consolas" panose="020B0609020204030204" pitchFamily="49" charset="0"/>
              </a:rPr>
              <a:t>writable</a:t>
            </a:r>
            <a:r>
              <a:rPr lang="fr-FR" dirty="0" smtClean="0">
                <a:latin typeface="Consolas" panose="020B0609020204030204" pitchFamily="49" charset="0"/>
                <a:cs typeface="Consolas" panose="020B0609020204030204" pitchFamily="49" charset="0"/>
              </a:rPr>
              <a:t>: </a:t>
            </a:r>
            <a:r>
              <a:rPr lang="fr-FR" dirty="0" err="1" smtClean="0">
                <a:latin typeface="Consolas" panose="020B0609020204030204" pitchFamily="49" charset="0"/>
                <a:cs typeface="Consolas" panose="020B0609020204030204" pitchFamily="49" charset="0"/>
              </a:rPr>
              <a:t>true</a:t>
            </a:r>
            <a:r>
              <a:rPr lang="fr-FR" dirty="0" smtClean="0">
                <a:latin typeface="Consolas" panose="020B0609020204030204" pitchFamily="49" charset="0"/>
                <a:cs typeface="Consolas" panose="020B0609020204030204" pitchFamily="49" charset="0"/>
              </a:rPr>
              <a:t> </a:t>
            </a:r>
            <a:r>
              <a:rPr lang="fr-FR" dirty="0" smtClean="0">
                <a:solidFill>
                  <a:schemeClr val="accent1"/>
                </a:solidFill>
              </a:rPr>
              <a:t>si la valeur de la propriété peut être modifiée</a:t>
            </a:r>
          </a:p>
          <a:p>
            <a:pPr lvl="1"/>
            <a:r>
              <a:rPr lang="fr-FR" dirty="0" smtClean="0">
                <a:latin typeface="Consolas" panose="020B0609020204030204" pitchFamily="49" charset="0"/>
                <a:cs typeface="Consolas" panose="020B0609020204030204" pitchFamily="49" charset="0"/>
              </a:rPr>
              <a:t>configurable: </a:t>
            </a:r>
            <a:r>
              <a:rPr lang="fr-FR" dirty="0" err="1" smtClean="0">
                <a:latin typeface="Consolas" panose="020B0609020204030204" pitchFamily="49" charset="0"/>
                <a:cs typeface="Consolas" panose="020B0609020204030204" pitchFamily="49" charset="0"/>
              </a:rPr>
              <a:t>true</a:t>
            </a:r>
            <a:r>
              <a:rPr lang="fr-FR" dirty="0" smtClean="0"/>
              <a:t> </a:t>
            </a:r>
            <a:r>
              <a:rPr lang="fr-FR" dirty="0" smtClean="0">
                <a:solidFill>
                  <a:schemeClr val="accent1"/>
                </a:solidFill>
              </a:rPr>
              <a:t>si le descripteur peut être modifié</a:t>
            </a:r>
          </a:p>
          <a:p>
            <a:pPr lvl="1"/>
            <a:r>
              <a:rPr lang="fr-FR" dirty="0" err="1" smtClean="0">
                <a:latin typeface="Consolas" panose="020B0609020204030204" pitchFamily="49" charset="0"/>
                <a:cs typeface="Consolas" panose="020B0609020204030204" pitchFamily="49" charset="0"/>
              </a:rPr>
              <a:t>get</a:t>
            </a:r>
            <a:r>
              <a:rPr lang="fr-FR" dirty="0" smtClean="0"/>
              <a:t>: </a:t>
            </a:r>
            <a:r>
              <a:rPr lang="fr-FR" dirty="0" smtClean="0">
                <a:solidFill>
                  <a:schemeClr val="accent1"/>
                </a:solidFill>
              </a:rPr>
              <a:t>fonction optionnelle à utiliser comme accesseur (getter)</a:t>
            </a:r>
          </a:p>
          <a:p>
            <a:pPr lvl="1"/>
            <a:r>
              <a:rPr lang="fr-FR" dirty="0" smtClean="0">
                <a:latin typeface="Consolas" panose="020B0609020204030204" pitchFamily="49" charset="0"/>
                <a:cs typeface="Consolas" panose="020B0609020204030204" pitchFamily="49" charset="0"/>
              </a:rPr>
              <a:t>set</a:t>
            </a:r>
            <a:r>
              <a:rPr lang="fr-FR" dirty="0" smtClean="0"/>
              <a:t>: </a:t>
            </a:r>
            <a:r>
              <a:rPr lang="fr-FR" dirty="0" smtClean="0">
                <a:solidFill>
                  <a:schemeClr val="accent1"/>
                </a:solidFill>
              </a:rPr>
              <a:t>fonction optionnelle à utiliser comme mutateur (setter)</a:t>
            </a:r>
          </a:p>
          <a:p>
            <a:pPr lvl="1"/>
            <a:endParaRPr lang="fr-FR" dirty="0" smtClean="0">
              <a:solidFill>
                <a:schemeClr val="accent1"/>
              </a:solidFill>
            </a:endParaRPr>
          </a:p>
          <a:p>
            <a:pPr marL="0" indent="0">
              <a:buNone/>
            </a:pPr>
            <a:r>
              <a:rPr lang="fr-FR" dirty="0" smtClean="0"/>
              <a:t>Une assignation par défaut est énumérable, modifiable et configurable, sans accesseur ou mutateur spécifique</a:t>
            </a: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21</a:t>
            </a:fld>
            <a:endParaRPr lang="fr-FR" dirty="0"/>
          </a:p>
        </p:txBody>
      </p:sp>
    </p:spTree>
    <p:extLst>
      <p:ext uri="{BB962C8B-B14F-4D97-AF65-F5344CB8AC3E}">
        <p14:creationId xmlns:p14="http://schemas.microsoft.com/office/powerpoint/2010/main" val="20844756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Getters / Setters</a:t>
            </a:r>
            <a:endParaRPr lang="fr-FR" dirty="0"/>
          </a:p>
        </p:txBody>
      </p:sp>
      <p:sp>
        <p:nvSpPr>
          <p:cNvPr id="3" name="Espace réservé du contenu 2"/>
          <p:cNvSpPr>
            <a:spLocks noGrp="1"/>
          </p:cNvSpPr>
          <p:nvPr>
            <p:ph idx="1"/>
          </p:nvPr>
        </p:nvSpPr>
        <p:spPr/>
        <p:txBody>
          <a:bodyPr/>
          <a:lstStyle/>
          <a:p>
            <a:pPr marL="0" indent="0">
              <a:buNone/>
            </a:pPr>
            <a:r>
              <a:rPr lang="fr-FR" dirty="0" smtClean="0"/>
              <a:t>Déclaration littérale pour les descripteurs </a:t>
            </a:r>
            <a:r>
              <a:rPr lang="fr-FR" dirty="0" err="1" smtClean="0"/>
              <a:t>get</a:t>
            </a:r>
            <a:r>
              <a:rPr lang="fr-FR" dirty="0" smtClean="0"/>
              <a:t> / set :</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22</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1" y="2204864"/>
            <a:ext cx="7200800" cy="3520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6714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Définir les descripteurs</a:t>
            </a:r>
            <a:endParaRPr lang="fr-FR" dirty="0"/>
          </a:p>
        </p:txBody>
      </p:sp>
      <p:sp>
        <p:nvSpPr>
          <p:cNvPr id="3" name="Espace réservé du contenu 2"/>
          <p:cNvSpPr>
            <a:spLocks noGrp="1"/>
          </p:cNvSpPr>
          <p:nvPr>
            <p:ph idx="1"/>
          </p:nvPr>
        </p:nvSpPr>
        <p:spPr/>
        <p:txBody>
          <a:bodyPr>
            <a:normAutofit/>
          </a:bodyPr>
          <a:lstStyle/>
          <a:p>
            <a:pPr marL="0" indent="0">
              <a:buNone/>
            </a:pPr>
            <a:r>
              <a:rPr lang="fr-FR" sz="2000" dirty="0"/>
              <a:t>La méthode </a:t>
            </a:r>
            <a:r>
              <a:rPr lang="fr-FR" sz="2000" dirty="0" err="1">
                <a:latin typeface="Consolas" panose="020B0609020204030204" pitchFamily="49" charset="0"/>
                <a:cs typeface="Consolas" panose="020B0609020204030204" pitchFamily="49" charset="0"/>
              </a:rPr>
              <a:t>Object.defineProperty</a:t>
            </a:r>
            <a:r>
              <a:rPr lang="fr-FR" sz="2000" dirty="0">
                <a:latin typeface="Consolas" panose="020B0609020204030204" pitchFamily="49" charset="0"/>
                <a:cs typeface="Consolas" panose="020B0609020204030204" pitchFamily="49" charset="0"/>
              </a:rPr>
              <a:t>()</a:t>
            </a:r>
            <a:r>
              <a:rPr lang="fr-FR" sz="2000" dirty="0"/>
              <a:t> permet </a:t>
            </a:r>
            <a:r>
              <a:rPr lang="fr-FR" sz="2000" dirty="0" smtClean="0"/>
              <a:t>d’assigner une propriété en précisant ses descripteurs</a:t>
            </a: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23</a:t>
            </a:fld>
            <a:endParaRPr lang="fr-FR"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36912"/>
            <a:ext cx="5133975" cy="33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2636912"/>
            <a:ext cx="26289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Connecteur droit 9"/>
          <p:cNvCxnSpPr/>
          <p:nvPr/>
        </p:nvCxnSpPr>
        <p:spPr>
          <a:xfrm>
            <a:off x="5724128" y="2636912"/>
            <a:ext cx="0" cy="3672408"/>
          </a:xfrm>
          <a:prstGeom prst="line">
            <a:avLst/>
          </a:prstGeom>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4</a:t>
            </a:r>
            <a:endParaRPr lang="fr-FR" dirty="0"/>
          </a:p>
        </p:txBody>
      </p:sp>
    </p:spTree>
    <p:extLst>
      <p:ext uri="{BB962C8B-B14F-4D97-AF65-F5344CB8AC3E}">
        <p14:creationId xmlns:p14="http://schemas.microsoft.com/office/powerpoint/2010/main" val="23044303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Propriétés propres et déléguées</a:t>
            </a:r>
            <a:endParaRPr lang="fr-FR" dirty="0"/>
          </a:p>
        </p:txBody>
      </p:sp>
      <p:sp>
        <p:nvSpPr>
          <p:cNvPr id="3" name="Espace réservé du contenu 2"/>
          <p:cNvSpPr>
            <a:spLocks noGrp="1"/>
          </p:cNvSpPr>
          <p:nvPr>
            <p:ph idx="1"/>
          </p:nvPr>
        </p:nvSpPr>
        <p:spPr>
          <a:xfrm>
            <a:off x="467544" y="1600200"/>
            <a:ext cx="8280920" cy="4876800"/>
          </a:xfrm>
        </p:spPr>
        <p:txBody>
          <a:bodyPr>
            <a:normAutofit/>
          </a:bodyPr>
          <a:lstStyle/>
          <a:p>
            <a:pPr marL="0" indent="0">
              <a:buNone/>
            </a:pPr>
            <a:r>
              <a:rPr lang="fr-FR" sz="2000" dirty="0" smtClean="0"/>
              <a:t>Les propriétés assignées à un objet sont appelées les </a:t>
            </a:r>
            <a:br>
              <a:rPr lang="fr-FR" sz="2000" dirty="0" smtClean="0"/>
            </a:br>
            <a:r>
              <a:rPr lang="fr-FR" sz="2000" b="1" dirty="0" smtClean="0"/>
              <a:t>propriétés propres (</a:t>
            </a:r>
            <a:r>
              <a:rPr lang="fr-FR" sz="2000" b="1" dirty="0" err="1" smtClean="0"/>
              <a:t>own</a:t>
            </a:r>
            <a:r>
              <a:rPr lang="fr-FR" sz="2000" b="1" dirty="0" smtClean="0"/>
              <a:t> </a:t>
            </a:r>
            <a:r>
              <a:rPr lang="fr-FR" sz="2000" b="1" dirty="0" err="1" smtClean="0"/>
              <a:t>properties</a:t>
            </a:r>
            <a:r>
              <a:rPr lang="fr-FR" sz="2000" b="1" dirty="0" smtClean="0"/>
              <a:t>) </a:t>
            </a:r>
            <a:r>
              <a:rPr lang="fr-FR" sz="2000" dirty="0" smtClean="0"/>
              <a:t>de l’objet. Mais il existe d’autres propriétés cachées, les </a:t>
            </a:r>
            <a:r>
              <a:rPr lang="fr-FR" sz="2000" b="1" dirty="0" smtClean="0"/>
              <a:t>propriétés</a:t>
            </a:r>
            <a:r>
              <a:rPr lang="fr-FR" sz="2000" dirty="0" smtClean="0"/>
              <a:t> </a:t>
            </a:r>
            <a:r>
              <a:rPr lang="fr-FR" sz="2000" b="1" dirty="0" smtClean="0"/>
              <a:t>déléguées </a:t>
            </a:r>
            <a:r>
              <a:rPr lang="fr-FR" sz="2000" dirty="0" smtClean="0"/>
              <a:t>(ou </a:t>
            </a:r>
            <a:r>
              <a:rPr lang="fr-FR" sz="2000" b="1" dirty="0" smtClean="0"/>
              <a:t>héritées</a:t>
            </a:r>
            <a:r>
              <a:rPr lang="fr-FR" sz="2000" dirty="0" smtClean="0"/>
              <a:t>).</a:t>
            </a:r>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r>
              <a:rPr lang="fr-FR" sz="2000" dirty="0" smtClean="0"/>
              <a:t>Ces propriétés déléguées sont en réalité les propriétés propres du </a:t>
            </a:r>
            <a:r>
              <a:rPr lang="fr-FR" sz="2000" b="1" dirty="0" smtClean="0"/>
              <a:t>prototype</a:t>
            </a:r>
            <a:r>
              <a:rPr lang="fr-FR" sz="2000" dirty="0" smtClean="0"/>
              <a:t> de l’objet (</a:t>
            </a:r>
            <a:r>
              <a:rPr lang="fr-FR" sz="2000" dirty="0" err="1" smtClean="0"/>
              <a:t>cf</a:t>
            </a:r>
            <a:r>
              <a:rPr lang="fr-FR" sz="2000" dirty="0" smtClean="0"/>
              <a:t> section Orienté Objet)</a:t>
            </a: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24</a:t>
            </a:fld>
            <a:endParaRPr lang="fr-FR"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852936"/>
            <a:ext cx="3873798" cy="2008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6021288"/>
            <a:ext cx="5878618" cy="632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5187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Scopes (portées)</a:t>
            </a:r>
            <a:endParaRPr lang="fr-FR" dirty="0"/>
          </a:p>
        </p:txBody>
      </p:sp>
      <p:sp>
        <p:nvSpPr>
          <p:cNvPr id="3" name="Espace réservé du contenu 2"/>
          <p:cNvSpPr>
            <a:spLocks noGrp="1"/>
          </p:cNvSpPr>
          <p:nvPr>
            <p:ph idx="1"/>
          </p:nvPr>
        </p:nvSpPr>
        <p:spPr>
          <a:xfrm>
            <a:off x="457200" y="1484784"/>
            <a:ext cx="8579296" cy="4992216"/>
          </a:xfrm>
        </p:spPr>
        <p:txBody>
          <a:bodyPr/>
          <a:lstStyle/>
          <a:p>
            <a:pPr marL="0" indent="0">
              <a:buNone/>
            </a:pPr>
            <a:r>
              <a:rPr lang="fr-FR" sz="2000" b="1" dirty="0" smtClean="0"/>
              <a:t>Scope = portée </a:t>
            </a:r>
            <a:r>
              <a:rPr lang="fr-FR" sz="2000" dirty="0" smtClean="0"/>
              <a:t>= périmètre dans lequel les variables peuvent être accédées depuis un endroit donné</a:t>
            </a:r>
          </a:p>
          <a:p>
            <a:pPr marL="0" indent="0">
              <a:buNone/>
            </a:pPr>
            <a:r>
              <a:rPr lang="fr-FR" sz="2000" dirty="0" smtClean="0"/>
              <a:t>Au plus haut niveau, on est dans le scope </a:t>
            </a:r>
            <a:r>
              <a:rPr lang="fr-FR" sz="2000" b="1" dirty="0" smtClean="0"/>
              <a:t>global</a:t>
            </a:r>
            <a:r>
              <a:rPr lang="fr-FR" sz="2000" dirty="0" smtClean="0"/>
              <a:t>, accessible partout.</a:t>
            </a:r>
            <a:r>
              <a:rPr lang="fr-FR" dirty="0" smtClean="0"/>
              <a:t/>
            </a:r>
            <a:br>
              <a:rPr lang="fr-FR" dirty="0" smtClean="0"/>
            </a:br>
            <a:r>
              <a:rPr lang="fr-FR" dirty="0" smtClean="0"/>
              <a:t>           </a:t>
            </a: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25</a:t>
            </a:fld>
            <a:endParaRPr lang="fr-FR" dirty="0"/>
          </a:p>
        </p:txBody>
      </p:sp>
      <p:pic>
        <p:nvPicPr>
          <p:cNvPr id="4098" name="Picture 2" descr="https://github.com/getify/You-Dont-Know-JS/raw/master/scope%20%26%20closures/fig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250" y="2708920"/>
            <a:ext cx="4629998" cy="288032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395536" y="5746030"/>
            <a:ext cx="8748464" cy="923330"/>
          </a:xfrm>
          <a:prstGeom prst="rect">
            <a:avLst/>
          </a:prstGeom>
          <a:noFill/>
        </p:spPr>
        <p:txBody>
          <a:bodyPr wrap="square" rtlCol="0">
            <a:spAutoFit/>
          </a:bodyPr>
          <a:lstStyle/>
          <a:p>
            <a:r>
              <a:rPr lang="fr-FR" dirty="0" smtClean="0"/>
              <a:t>Accessible depuis le scope global </a:t>
            </a:r>
            <a:r>
              <a:rPr lang="fr-FR" dirty="0" smtClean="0">
                <a:solidFill>
                  <a:srgbClr val="00C180"/>
                </a:solidFill>
              </a:rPr>
              <a:t>(1)                   </a:t>
            </a:r>
            <a:r>
              <a:rPr lang="fr-FR" dirty="0" smtClean="0"/>
              <a:t>: </a:t>
            </a:r>
            <a:r>
              <a:rPr lang="fr-FR" dirty="0" err="1" smtClean="0">
                <a:latin typeface="Consolas" panose="020B0609020204030204" pitchFamily="49" charset="0"/>
                <a:cs typeface="Consolas" panose="020B0609020204030204" pitchFamily="49" charset="0"/>
              </a:rPr>
              <a:t>foo</a:t>
            </a:r>
            <a:endParaRPr lang="fr-FR" dirty="0" smtClean="0">
              <a:latin typeface="Consolas" panose="020B0609020204030204" pitchFamily="49" charset="0"/>
              <a:cs typeface="Consolas" panose="020B0609020204030204" pitchFamily="49" charset="0"/>
            </a:endParaRPr>
          </a:p>
          <a:p>
            <a:r>
              <a:rPr lang="fr-FR" dirty="0" smtClean="0"/>
              <a:t>Accessible depuis le scope de la fonction </a:t>
            </a:r>
            <a:r>
              <a:rPr lang="fr-FR" dirty="0" err="1" smtClean="0"/>
              <a:t>foo</a:t>
            </a:r>
            <a:r>
              <a:rPr lang="fr-FR" dirty="0" smtClean="0"/>
              <a:t> </a:t>
            </a:r>
            <a:r>
              <a:rPr lang="fr-FR" dirty="0" smtClean="0">
                <a:solidFill>
                  <a:schemeClr val="tx2">
                    <a:lumMod val="60000"/>
                    <a:lumOff val="40000"/>
                  </a:schemeClr>
                </a:solidFill>
              </a:rPr>
              <a:t>(2)  </a:t>
            </a:r>
            <a:r>
              <a:rPr lang="fr-FR" dirty="0" smtClean="0"/>
              <a:t>: </a:t>
            </a:r>
            <a:r>
              <a:rPr lang="fr-FR" dirty="0" err="1" smtClean="0">
                <a:latin typeface="Consolas" panose="020B0609020204030204" pitchFamily="49" charset="0"/>
                <a:cs typeface="Consolas" panose="020B0609020204030204" pitchFamily="49" charset="0"/>
              </a:rPr>
              <a:t>foo</a:t>
            </a:r>
            <a:r>
              <a:rPr lang="fr-FR" dirty="0" smtClean="0">
                <a:latin typeface="Consolas" panose="020B0609020204030204" pitchFamily="49" charset="0"/>
                <a:cs typeface="Consolas" panose="020B0609020204030204" pitchFamily="49" charset="0"/>
              </a:rPr>
              <a:t>, a, b, bar</a:t>
            </a:r>
          </a:p>
          <a:p>
            <a:r>
              <a:rPr lang="fr-FR" dirty="0" smtClean="0"/>
              <a:t>Accessible depuis le scope de la fonction bar </a:t>
            </a:r>
            <a:r>
              <a:rPr lang="fr-FR" dirty="0" smtClean="0">
                <a:solidFill>
                  <a:srgbClr val="0070C0"/>
                </a:solidFill>
              </a:rPr>
              <a:t>(3)</a:t>
            </a:r>
            <a:r>
              <a:rPr lang="fr-FR" dirty="0" smtClean="0"/>
              <a:t>  : </a:t>
            </a:r>
            <a:r>
              <a:rPr lang="fr-FR" dirty="0" err="1" smtClean="0">
                <a:latin typeface="Consolas" panose="020B0609020204030204" pitchFamily="49" charset="0"/>
                <a:cs typeface="Consolas" panose="020B0609020204030204" pitchFamily="49" charset="0"/>
              </a:rPr>
              <a:t>foo</a:t>
            </a:r>
            <a:r>
              <a:rPr lang="fr-FR" dirty="0" smtClean="0">
                <a:latin typeface="Consolas" panose="020B0609020204030204" pitchFamily="49" charset="0"/>
                <a:cs typeface="Consolas" panose="020B0609020204030204" pitchFamily="49" charset="0"/>
              </a:rPr>
              <a:t>, a, b, bar, c</a:t>
            </a:r>
            <a:endParaRPr lang="fr-FR"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332921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Scopes de blocs</a:t>
            </a:r>
            <a:endParaRPr lang="fr-FR" dirty="0"/>
          </a:p>
        </p:txBody>
      </p:sp>
      <p:sp>
        <p:nvSpPr>
          <p:cNvPr id="3" name="Espace réservé du contenu 2"/>
          <p:cNvSpPr>
            <a:spLocks noGrp="1"/>
          </p:cNvSpPr>
          <p:nvPr>
            <p:ph idx="1"/>
          </p:nvPr>
        </p:nvSpPr>
        <p:spPr/>
        <p:txBody>
          <a:bodyPr>
            <a:normAutofit/>
          </a:bodyPr>
          <a:lstStyle/>
          <a:p>
            <a:pPr marL="0" indent="0">
              <a:buNone/>
            </a:pPr>
            <a:r>
              <a:rPr lang="fr-FR" dirty="0" smtClean="0"/>
              <a:t>En plus des scopes des fonctions, certaines instructions créent des scopes dits </a:t>
            </a:r>
            <a:r>
              <a:rPr lang="fr-FR" b="1" dirty="0" smtClean="0"/>
              <a:t>scopes de blocs</a:t>
            </a:r>
          </a:p>
          <a:p>
            <a:pPr marL="0" indent="0">
              <a:buNone/>
            </a:pPr>
            <a:r>
              <a:rPr lang="fr-FR" dirty="0" smtClean="0"/>
              <a:t>On parle d’ </a:t>
            </a:r>
            <a:r>
              <a:rPr lang="fr-FR" b="1" dirty="0" smtClean="0"/>
              <a:t>instructions à bloc </a:t>
            </a:r>
            <a:r>
              <a:rPr lang="fr-FR" dirty="0" smtClean="0"/>
              <a:t>:</a:t>
            </a:r>
          </a:p>
          <a:p>
            <a:pPr lvl="1"/>
            <a:r>
              <a:rPr lang="fr-FR" sz="2200" dirty="0" smtClean="0">
                <a:latin typeface="Consolas" panose="020B0609020204030204" pitchFamily="49" charset="0"/>
                <a:cs typeface="Consolas" panose="020B0609020204030204" pitchFamily="49" charset="0"/>
              </a:rPr>
              <a:t>if(){ … }</a:t>
            </a:r>
          </a:p>
          <a:p>
            <a:pPr lvl="1"/>
            <a:r>
              <a:rPr lang="fr-FR" sz="2200" dirty="0" smtClean="0">
                <a:latin typeface="Consolas" panose="020B0609020204030204" pitchFamily="49" charset="0"/>
                <a:cs typeface="Consolas" panose="020B0609020204030204" pitchFamily="49" charset="0"/>
              </a:rPr>
              <a:t>for(){ … }</a:t>
            </a:r>
          </a:p>
          <a:p>
            <a:pPr lvl="1"/>
            <a:r>
              <a:rPr lang="fr-FR" sz="2200" dirty="0" err="1" smtClean="0">
                <a:latin typeface="Consolas" panose="020B0609020204030204" pitchFamily="49" charset="0"/>
                <a:cs typeface="Consolas" panose="020B0609020204030204" pitchFamily="49" charset="0"/>
              </a:rPr>
              <a:t>while</a:t>
            </a:r>
            <a:r>
              <a:rPr lang="fr-FR" sz="2200" dirty="0" smtClean="0">
                <a:latin typeface="Consolas" panose="020B0609020204030204" pitchFamily="49" charset="0"/>
                <a:cs typeface="Consolas" panose="020B0609020204030204" pitchFamily="49" charset="0"/>
              </a:rPr>
              <a:t>(){ … }</a:t>
            </a:r>
          </a:p>
          <a:p>
            <a:pPr lvl="1"/>
            <a:endParaRPr lang="fr-FR" dirty="0"/>
          </a:p>
          <a:p>
            <a:pPr lvl="1"/>
            <a:endParaRPr lang="fr-FR" dirty="0" smtClean="0"/>
          </a:p>
          <a:p>
            <a:pPr lvl="1"/>
            <a:endParaRPr lang="fr-FR" dirty="0" smtClean="0"/>
          </a:p>
          <a:p>
            <a:pPr lvl="1"/>
            <a:endParaRPr lang="fr-FR" dirty="0" smtClean="0"/>
          </a:p>
          <a:p>
            <a:pPr marL="0" indent="0">
              <a:buNone/>
            </a:pPr>
            <a:r>
              <a:rPr lang="fr-FR" dirty="0" smtClean="0"/>
              <a:t>Un scope de bloc peut aussi être déclaré avec </a:t>
            </a:r>
            <a:r>
              <a:rPr lang="fr-FR" dirty="0" smtClean="0">
                <a:latin typeface="Consolas" panose="020B0609020204030204" pitchFamily="49" charset="0"/>
                <a:cs typeface="Consolas" panose="020B0609020204030204" pitchFamily="49" charset="0"/>
              </a:rPr>
              <a:t>{ … }</a:t>
            </a:r>
            <a:br>
              <a:rPr lang="fr-FR" dirty="0" smtClean="0">
                <a:latin typeface="Consolas" panose="020B0609020204030204" pitchFamily="49" charset="0"/>
                <a:cs typeface="Consolas" panose="020B0609020204030204" pitchFamily="49" charset="0"/>
              </a:rPr>
            </a:br>
            <a:r>
              <a:rPr lang="fr-FR" dirty="0" smtClean="0">
                <a:cs typeface="Consolas" panose="020B0609020204030204" pitchFamily="49" charset="0"/>
              </a:rPr>
              <a:t>On sait le différencier d’une déclaration d’objet</a:t>
            </a:r>
            <a:endParaRPr lang="fr-FR" dirty="0" smtClean="0"/>
          </a:p>
          <a:p>
            <a:endParaRPr lang="fr-FR" dirty="0" smtClean="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26</a:t>
            </a:fld>
            <a:endParaRPr lang="fr-FR"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3126771"/>
            <a:ext cx="4499992" cy="1814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0981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var, let ou </a:t>
            </a:r>
            <a:r>
              <a:rPr lang="fr-FR" dirty="0" err="1" smtClean="0"/>
              <a:t>const</a:t>
            </a:r>
            <a:r>
              <a:rPr lang="fr-FR" dirty="0" smtClean="0"/>
              <a:t> ?</a:t>
            </a:r>
            <a:endParaRPr lang="fr-FR" dirty="0"/>
          </a:p>
        </p:txBody>
      </p:sp>
      <p:sp>
        <p:nvSpPr>
          <p:cNvPr id="3" name="Espace réservé du contenu 2"/>
          <p:cNvSpPr>
            <a:spLocks noGrp="1"/>
          </p:cNvSpPr>
          <p:nvPr>
            <p:ph idx="1"/>
          </p:nvPr>
        </p:nvSpPr>
        <p:spPr>
          <a:xfrm>
            <a:off x="467544" y="4149080"/>
            <a:ext cx="8229600" cy="1008112"/>
          </a:xfrm>
        </p:spPr>
        <p:txBody>
          <a:bodyPr/>
          <a:lstStyle/>
          <a:p>
            <a:r>
              <a:rPr lang="fr-FR" dirty="0" smtClean="0">
                <a:latin typeface="Consolas" panose="020B0609020204030204" pitchFamily="49" charset="0"/>
                <a:cs typeface="Consolas" panose="020B0609020204030204" pitchFamily="49" charset="0"/>
              </a:rPr>
              <a:t>let </a:t>
            </a:r>
            <a:r>
              <a:rPr lang="fr-FR" dirty="0" smtClean="0">
                <a:cs typeface="Consolas" panose="020B0609020204030204" pitchFamily="49" charset="0"/>
              </a:rPr>
              <a:t>et</a:t>
            </a:r>
            <a:r>
              <a:rPr lang="fr-FR" dirty="0" smtClean="0">
                <a:latin typeface="Consolas" panose="020B0609020204030204" pitchFamily="49" charset="0"/>
                <a:cs typeface="Consolas" panose="020B0609020204030204" pitchFamily="49" charset="0"/>
              </a:rPr>
              <a:t> </a:t>
            </a:r>
            <a:r>
              <a:rPr lang="fr-FR" dirty="0" err="1" smtClean="0">
                <a:latin typeface="Consolas" panose="020B0609020204030204" pitchFamily="49" charset="0"/>
                <a:cs typeface="Consolas" panose="020B0609020204030204" pitchFamily="49" charset="0"/>
              </a:rPr>
              <a:t>const</a:t>
            </a:r>
            <a:r>
              <a:rPr lang="fr-FR" dirty="0" smtClean="0">
                <a:latin typeface="Consolas" panose="020B0609020204030204" pitchFamily="49" charset="0"/>
                <a:cs typeface="Consolas" panose="020B0609020204030204" pitchFamily="49" charset="0"/>
              </a:rPr>
              <a:t> </a:t>
            </a:r>
            <a:r>
              <a:rPr lang="fr-FR" dirty="0" smtClean="0">
                <a:cs typeface="Consolas" panose="020B0609020204030204" pitchFamily="49" charset="0"/>
              </a:rPr>
              <a:t>sont apparus avec ES6</a:t>
            </a:r>
          </a:p>
          <a:p>
            <a:r>
              <a:rPr lang="fr-FR" dirty="0" smtClean="0">
                <a:latin typeface="Consolas" panose="020B0609020204030204" pitchFamily="49" charset="0"/>
                <a:cs typeface="Consolas" panose="020B0609020204030204" pitchFamily="49" charset="0"/>
              </a:rPr>
              <a:t>var </a:t>
            </a:r>
            <a:r>
              <a:rPr lang="fr-FR" dirty="0" smtClean="0">
                <a:cs typeface="Consolas" panose="020B0609020204030204" pitchFamily="49" charset="0"/>
              </a:rPr>
              <a:t>n’est quasiment plus utilisé depuis</a:t>
            </a: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27</a:t>
            </a:fld>
            <a:endParaRPr lang="fr-FR" dirty="0"/>
          </a:p>
        </p:txBody>
      </p:sp>
      <p:graphicFrame>
        <p:nvGraphicFramePr>
          <p:cNvPr id="7" name="Tableau 6"/>
          <p:cNvGraphicFramePr>
            <a:graphicFrameLocks noGrp="1"/>
          </p:cNvGraphicFramePr>
          <p:nvPr>
            <p:extLst>
              <p:ext uri="{D42A27DB-BD31-4B8C-83A1-F6EECF244321}">
                <p14:modId xmlns:p14="http://schemas.microsoft.com/office/powerpoint/2010/main" val="915910862"/>
              </p:ext>
            </p:extLst>
          </p:nvPr>
        </p:nvGraphicFramePr>
        <p:xfrm>
          <a:off x="1331640" y="1988840"/>
          <a:ext cx="6768752" cy="1828800"/>
        </p:xfrm>
        <a:graphic>
          <a:graphicData uri="http://schemas.openxmlformats.org/drawingml/2006/table">
            <a:tbl>
              <a:tblPr firstRow="1" bandRow="1">
                <a:tableStyleId>{F2DE63D5-997A-4646-A377-4702673A728D}</a:tableStyleId>
              </a:tblPr>
              <a:tblGrid>
                <a:gridCol w="2160240"/>
                <a:gridCol w="2160240"/>
                <a:gridCol w="2448272"/>
              </a:tblGrid>
              <a:tr h="370840">
                <a:tc>
                  <a:txBody>
                    <a:bodyPr/>
                    <a:lstStyle/>
                    <a:p>
                      <a:pPr algn="ctr"/>
                      <a:endParaRPr lang="fr-FR" sz="2400" dirty="0"/>
                    </a:p>
                  </a:txBody>
                  <a:tcPr/>
                </a:tc>
                <a:tc>
                  <a:txBody>
                    <a:bodyPr/>
                    <a:lstStyle/>
                    <a:p>
                      <a:pPr algn="ctr"/>
                      <a:r>
                        <a:rPr lang="fr-FR" sz="2400" dirty="0" smtClean="0"/>
                        <a:t>Scope</a:t>
                      </a:r>
                      <a:endParaRPr lang="fr-FR" sz="2400" dirty="0"/>
                    </a:p>
                  </a:txBody>
                  <a:tcPr/>
                </a:tc>
                <a:tc>
                  <a:txBody>
                    <a:bodyPr/>
                    <a:lstStyle/>
                    <a:p>
                      <a:pPr algn="ctr"/>
                      <a:r>
                        <a:rPr lang="fr-FR" sz="2400" dirty="0" err="1" smtClean="0"/>
                        <a:t>Réassignable</a:t>
                      </a:r>
                      <a:r>
                        <a:rPr lang="fr-FR" sz="2400" dirty="0" smtClean="0"/>
                        <a:t> ?</a:t>
                      </a:r>
                      <a:endParaRPr lang="fr-FR" sz="2400" dirty="0"/>
                    </a:p>
                  </a:txBody>
                  <a:tcPr/>
                </a:tc>
              </a:tr>
              <a:tr h="370840">
                <a:tc>
                  <a:txBody>
                    <a:bodyPr/>
                    <a:lstStyle/>
                    <a:p>
                      <a:pPr algn="ctr"/>
                      <a:r>
                        <a:rPr lang="fr-FR" sz="2400" dirty="0" smtClean="0">
                          <a:latin typeface="Consolas" panose="020B0609020204030204" pitchFamily="49" charset="0"/>
                          <a:cs typeface="Consolas" panose="020B0609020204030204" pitchFamily="49" charset="0"/>
                        </a:rPr>
                        <a:t>var</a:t>
                      </a:r>
                      <a:endParaRPr lang="fr-FR" sz="2400" dirty="0">
                        <a:latin typeface="Consolas" panose="020B0609020204030204" pitchFamily="49" charset="0"/>
                        <a:cs typeface="Consolas" panose="020B0609020204030204" pitchFamily="49" charset="0"/>
                      </a:endParaRPr>
                    </a:p>
                  </a:txBody>
                  <a:tcPr/>
                </a:tc>
                <a:tc>
                  <a:txBody>
                    <a:bodyPr/>
                    <a:lstStyle/>
                    <a:p>
                      <a:pPr algn="ctr"/>
                      <a:r>
                        <a:rPr lang="fr-FR" sz="2400" dirty="0" smtClean="0"/>
                        <a:t>fonction</a:t>
                      </a:r>
                      <a:endParaRPr lang="fr-FR" sz="2400" dirty="0"/>
                    </a:p>
                  </a:txBody>
                  <a:tcPr/>
                </a:tc>
                <a:tc>
                  <a:txBody>
                    <a:bodyPr/>
                    <a:lstStyle/>
                    <a:p>
                      <a:pPr algn="ctr"/>
                      <a:r>
                        <a:rPr lang="fr-FR" sz="2400" dirty="0" smtClean="0"/>
                        <a:t>oui</a:t>
                      </a:r>
                      <a:endParaRPr lang="fr-FR" sz="2400" dirty="0"/>
                    </a:p>
                  </a:txBody>
                  <a:tcPr/>
                </a:tc>
              </a:tr>
              <a:tr h="370840">
                <a:tc>
                  <a:txBody>
                    <a:bodyPr/>
                    <a:lstStyle/>
                    <a:p>
                      <a:pPr algn="ctr"/>
                      <a:r>
                        <a:rPr lang="fr-FR" sz="2400" dirty="0" smtClean="0">
                          <a:latin typeface="Consolas" panose="020B0609020204030204" pitchFamily="49" charset="0"/>
                          <a:cs typeface="Consolas" panose="020B0609020204030204" pitchFamily="49" charset="0"/>
                        </a:rPr>
                        <a:t>let</a:t>
                      </a:r>
                      <a:endParaRPr lang="fr-FR" sz="2400" dirty="0">
                        <a:latin typeface="Consolas" panose="020B0609020204030204" pitchFamily="49" charset="0"/>
                        <a:cs typeface="Consolas" panose="020B0609020204030204" pitchFamily="49" charset="0"/>
                      </a:endParaRPr>
                    </a:p>
                  </a:txBody>
                  <a:tcPr/>
                </a:tc>
                <a:tc>
                  <a:txBody>
                    <a:bodyPr/>
                    <a:lstStyle/>
                    <a:p>
                      <a:pPr algn="ctr"/>
                      <a:r>
                        <a:rPr lang="fr-FR" sz="2400" dirty="0" smtClean="0"/>
                        <a:t>bloc</a:t>
                      </a:r>
                      <a:endParaRPr lang="fr-FR" sz="2400" dirty="0"/>
                    </a:p>
                  </a:txBody>
                  <a:tcPr/>
                </a:tc>
                <a:tc>
                  <a:txBody>
                    <a:bodyPr/>
                    <a:lstStyle/>
                    <a:p>
                      <a:pPr algn="ctr"/>
                      <a:r>
                        <a:rPr lang="fr-FR" sz="2400" dirty="0" smtClean="0"/>
                        <a:t>oui</a:t>
                      </a:r>
                      <a:endParaRPr lang="fr-FR" sz="2400" dirty="0"/>
                    </a:p>
                  </a:txBody>
                  <a:tcPr/>
                </a:tc>
              </a:tr>
              <a:tr h="370840">
                <a:tc>
                  <a:txBody>
                    <a:bodyPr/>
                    <a:lstStyle/>
                    <a:p>
                      <a:pPr algn="ctr"/>
                      <a:r>
                        <a:rPr lang="fr-FR" sz="2400" dirty="0" err="1" smtClean="0">
                          <a:latin typeface="Consolas" panose="020B0609020204030204" pitchFamily="49" charset="0"/>
                          <a:cs typeface="Consolas" panose="020B0609020204030204" pitchFamily="49" charset="0"/>
                        </a:rPr>
                        <a:t>const</a:t>
                      </a:r>
                      <a:endParaRPr lang="fr-FR" sz="2400" dirty="0">
                        <a:latin typeface="Consolas" panose="020B0609020204030204" pitchFamily="49" charset="0"/>
                        <a:cs typeface="Consolas" panose="020B0609020204030204" pitchFamily="49" charset="0"/>
                      </a:endParaRPr>
                    </a:p>
                  </a:txBody>
                  <a:tcPr/>
                </a:tc>
                <a:tc>
                  <a:txBody>
                    <a:bodyPr/>
                    <a:lstStyle/>
                    <a:p>
                      <a:pPr algn="ctr"/>
                      <a:r>
                        <a:rPr lang="fr-FR" sz="2400" dirty="0" smtClean="0"/>
                        <a:t>bloc</a:t>
                      </a:r>
                      <a:endParaRPr lang="fr-FR" sz="2400" dirty="0"/>
                    </a:p>
                  </a:txBody>
                  <a:tcPr/>
                </a:tc>
                <a:tc>
                  <a:txBody>
                    <a:bodyPr/>
                    <a:lstStyle/>
                    <a:p>
                      <a:pPr algn="ctr"/>
                      <a:r>
                        <a:rPr lang="fr-FR" sz="2400" dirty="0" smtClean="0"/>
                        <a:t>non</a:t>
                      </a:r>
                      <a:endParaRPr lang="fr-FR" sz="2400" dirty="0"/>
                    </a:p>
                  </a:txBody>
                  <a:tcPr/>
                </a:tc>
              </a:tr>
            </a:tbl>
          </a:graphicData>
        </a:graphic>
      </p:graphicFrame>
      <p:sp>
        <p:nvSpPr>
          <p:cNvPr id="8" name="ZoneTexte 7"/>
          <p:cNvSpPr txBox="1"/>
          <p:nvPr/>
        </p:nvSpPr>
        <p:spPr>
          <a:xfrm>
            <a:off x="1403648" y="6099960"/>
            <a:ext cx="727280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smtClean="0">
                <a:cs typeface="Consolas" panose="020B0609020204030204" pitchFamily="49" charset="0"/>
              </a:rPr>
              <a:t>Recommandé</a:t>
            </a:r>
            <a:r>
              <a:rPr lang="fr-FR" dirty="0" smtClean="0">
                <a:cs typeface="Consolas" panose="020B0609020204030204" pitchFamily="49" charset="0"/>
              </a:rPr>
              <a:t>: Privilégier</a:t>
            </a:r>
            <a:r>
              <a:rPr lang="fr-FR" dirty="0" smtClean="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const</a:t>
            </a:r>
            <a:r>
              <a:rPr lang="fr-FR" dirty="0">
                <a:cs typeface="Consolas" panose="020B0609020204030204" pitchFamily="49" charset="0"/>
              </a:rPr>
              <a:t>, ou</a:t>
            </a:r>
            <a:r>
              <a:rPr lang="fr-FR" dirty="0">
                <a:latin typeface="Consolas" panose="020B0609020204030204" pitchFamily="49" charset="0"/>
                <a:cs typeface="Consolas" panose="020B0609020204030204" pitchFamily="49" charset="0"/>
              </a:rPr>
              <a:t> let </a:t>
            </a:r>
            <a:r>
              <a:rPr lang="fr-FR" dirty="0">
                <a:cs typeface="Consolas" panose="020B0609020204030204" pitchFamily="49" charset="0"/>
              </a:rPr>
              <a:t>si vous devez </a:t>
            </a:r>
            <a:r>
              <a:rPr lang="fr-FR" dirty="0" smtClean="0">
                <a:cs typeface="Consolas" panose="020B0609020204030204" pitchFamily="49" charset="0"/>
              </a:rPr>
              <a:t>réassigner</a:t>
            </a:r>
            <a:endParaRPr lang="fr-FR" dirty="0"/>
          </a:p>
        </p:txBody>
      </p:sp>
    </p:spTree>
    <p:extLst>
      <p:ext uri="{BB962C8B-B14F-4D97-AF65-F5344CB8AC3E}">
        <p14:creationId xmlns:p14="http://schemas.microsoft.com/office/powerpoint/2010/main" val="4880352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Closures</a:t>
            </a:r>
            <a:r>
              <a:rPr lang="fr-FR" dirty="0" smtClean="0"/>
              <a:t> (fermetures)</a:t>
            </a:r>
            <a:endParaRPr lang="fr-FR" dirty="0"/>
          </a:p>
        </p:txBody>
      </p:sp>
      <p:sp>
        <p:nvSpPr>
          <p:cNvPr id="3" name="Espace réservé du contenu 2"/>
          <p:cNvSpPr>
            <a:spLocks noGrp="1"/>
          </p:cNvSpPr>
          <p:nvPr>
            <p:ph idx="1"/>
          </p:nvPr>
        </p:nvSpPr>
        <p:spPr>
          <a:xfrm>
            <a:off x="457200" y="1600200"/>
            <a:ext cx="8435280" cy="4876800"/>
          </a:xfrm>
        </p:spPr>
        <p:txBody>
          <a:bodyPr/>
          <a:lstStyle/>
          <a:p>
            <a:pPr marL="0" indent="0">
              <a:spcBef>
                <a:spcPts val="1800"/>
              </a:spcBef>
              <a:buNone/>
            </a:pPr>
            <a:r>
              <a:rPr lang="fr-FR" b="1" dirty="0" smtClean="0"/>
              <a:t>Scope d’une fonction = scope local + scope parent</a:t>
            </a:r>
            <a:br>
              <a:rPr lang="fr-FR" b="1" dirty="0" smtClean="0"/>
            </a:br>
            <a:r>
              <a:rPr lang="fr-FR" b="1" dirty="0" smtClean="0"/>
              <a:t>                                  = variables locales + variables libres</a:t>
            </a:r>
          </a:p>
          <a:p>
            <a:pPr marL="0" indent="0">
              <a:spcBef>
                <a:spcPts val="1800"/>
              </a:spcBef>
              <a:buNone/>
            </a:pPr>
            <a:r>
              <a:rPr lang="fr-FR" sz="2000" dirty="0" smtClean="0"/>
              <a:t>Une fonction utilisant des </a:t>
            </a:r>
            <a:r>
              <a:rPr lang="fr-FR" sz="2000" b="1" dirty="0" smtClean="0"/>
              <a:t>variables libres </a:t>
            </a:r>
            <a:r>
              <a:rPr lang="fr-FR" sz="2000" dirty="0" smtClean="0"/>
              <a:t>(définies dans un scope parent) est appelée </a:t>
            </a:r>
            <a:r>
              <a:rPr lang="fr-FR" sz="2000" b="1" dirty="0" err="1" smtClean="0"/>
              <a:t>closure</a:t>
            </a:r>
            <a:r>
              <a:rPr lang="fr-FR" sz="2000" dirty="0" smtClean="0"/>
              <a:t>.  Une </a:t>
            </a:r>
            <a:r>
              <a:rPr lang="fr-FR" sz="2000" dirty="0" err="1" smtClean="0"/>
              <a:t>closure</a:t>
            </a:r>
            <a:r>
              <a:rPr lang="fr-FR" sz="2000" dirty="0" smtClean="0"/>
              <a:t> doit garder en mémoire son scope parent pour pouvoir s’exécuter correctement.</a:t>
            </a: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28</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874" y="3933056"/>
            <a:ext cx="3257550"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539552" y="4653136"/>
            <a:ext cx="4320480" cy="16312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spcBef>
                <a:spcPts val="1200"/>
              </a:spcBef>
            </a:pPr>
            <a:r>
              <a:rPr lang="fr-FR" sz="1600" dirty="0" smtClean="0">
                <a:latin typeface="Consolas" panose="020B0609020204030204" pitchFamily="49" charset="0"/>
                <a:cs typeface="Consolas" panose="020B0609020204030204" pitchFamily="49" charset="0"/>
              </a:rPr>
              <a:t>add5</a:t>
            </a:r>
            <a:r>
              <a:rPr lang="fr-FR" sz="1600" i="1" dirty="0" smtClean="0"/>
              <a:t> retient son scope parent avec </a:t>
            </a:r>
            <a:r>
              <a:rPr lang="fr-FR" sz="1600" dirty="0" smtClean="0">
                <a:latin typeface="Consolas" panose="020B0609020204030204" pitchFamily="49" charset="0"/>
                <a:cs typeface="Consolas" panose="020B0609020204030204" pitchFamily="49" charset="0"/>
              </a:rPr>
              <a:t>x=5</a:t>
            </a:r>
          </a:p>
          <a:p>
            <a:pPr>
              <a:spcBef>
                <a:spcPts val="1200"/>
              </a:spcBef>
            </a:pPr>
            <a:r>
              <a:rPr lang="fr-FR" sz="1600" i="1" dirty="0" smtClean="0"/>
              <a:t>Ce lien empêche le </a:t>
            </a:r>
            <a:r>
              <a:rPr lang="fr-FR" sz="1600" i="1" dirty="0" err="1" smtClean="0"/>
              <a:t>garbage</a:t>
            </a:r>
            <a:r>
              <a:rPr lang="fr-FR" sz="1600" i="1" dirty="0" smtClean="0"/>
              <a:t> collector de déréférencer la variable locale </a:t>
            </a:r>
            <a:r>
              <a:rPr lang="fr-FR" sz="1600" dirty="0" smtClean="0">
                <a:latin typeface="Consolas" panose="020B0609020204030204" pitchFamily="49" charset="0"/>
                <a:cs typeface="Consolas" panose="020B0609020204030204" pitchFamily="49" charset="0"/>
              </a:rPr>
              <a:t>x</a:t>
            </a:r>
            <a:r>
              <a:rPr lang="fr-FR" sz="1600" i="1" dirty="0" smtClean="0"/>
              <a:t> à la fin de l’exécution de </a:t>
            </a:r>
            <a:r>
              <a:rPr lang="fr-FR" sz="1600" dirty="0" err="1" smtClean="0">
                <a:latin typeface="Consolas" panose="020B0609020204030204" pitchFamily="49" charset="0"/>
                <a:cs typeface="Consolas" panose="020B0609020204030204" pitchFamily="49" charset="0"/>
              </a:rPr>
              <a:t>add</a:t>
            </a:r>
            <a:endParaRPr lang="fr-FR" sz="1600" dirty="0" smtClean="0">
              <a:latin typeface="Consolas" panose="020B0609020204030204" pitchFamily="49" charset="0"/>
              <a:cs typeface="Consolas" panose="020B0609020204030204" pitchFamily="49" charset="0"/>
            </a:endParaRPr>
          </a:p>
          <a:p>
            <a:pPr>
              <a:spcBef>
                <a:spcPts val="1200"/>
              </a:spcBef>
            </a:pPr>
            <a:r>
              <a:rPr lang="fr-FR" sz="1600" dirty="0" smtClean="0">
                <a:latin typeface="Consolas" panose="020B0609020204030204" pitchFamily="49" charset="0"/>
                <a:cs typeface="Consolas" panose="020B0609020204030204" pitchFamily="49" charset="0"/>
              </a:rPr>
              <a:t>add5</a:t>
            </a:r>
            <a:r>
              <a:rPr lang="fr-FR" sz="1600" i="1" dirty="0" smtClean="0"/>
              <a:t> est donc une </a:t>
            </a:r>
            <a:r>
              <a:rPr lang="fr-FR" sz="1600" b="1" i="1" dirty="0" err="1" smtClean="0"/>
              <a:t>closure</a:t>
            </a:r>
            <a:endParaRPr lang="fr-FR" sz="1600" b="1" i="1" dirty="0"/>
          </a:p>
        </p:txBody>
      </p:sp>
    </p:spTree>
    <p:extLst>
      <p:ext uri="{BB962C8B-B14F-4D97-AF65-F5344CB8AC3E}">
        <p14:creationId xmlns:p14="http://schemas.microsoft.com/office/powerpoint/2010/main" val="22277949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Utilisation des </a:t>
            </a:r>
            <a:r>
              <a:rPr lang="fr-FR" dirty="0" err="1" smtClean="0"/>
              <a:t>closures</a:t>
            </a:r>
            <a:endParaRPr lang="fr-FR" dirty="0"/>
          </a:p>
        </p:txBody>
      </p:sp>
      <p:sp>
        <p:nvSpPr>
          <p:cNvPr id="3" name="Espace réservé du contenu 2"/>
          <p:cNvSpPr>
            <a:spLocks noGrp="1"/>
          </p:cNvSpPr>
          <p:nvPr>
            <p:ph idx="1"/>
          </p:nvPr>
        </p:nvSpPr>
        <p:spPr/>
        <p:txBody>
          <a:bodyPr/>
          <a:lstStyle/>
          <a:p>
            <a:r>
              <a:rPr lang="fr-FR" dirty="0" smtClean="0"/>
              <a:t>Variables « privées »</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29</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2424113"/>
            <a:ext cx="41529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611033" y="4786909"/>
            <a:ext cx="7921407" cy="1323439"/>
          </a:xfrm>
          <a:prstGeom prst="rect">
            <a:avLst/>
          </a:prstGeom>
          <a:noFill/>
        </p:spPr>
        <p:txBody>
          <a:bodyPr wrap="square" rtlCol="0">
            <a:spAutoFit/>
          </a:bodyPr>
          <a:lstStyle/>
          <a:p>
            <a:r>
              <a:rPr lang="fr-FR" sz="2000" dirty="0"/>
              <a:t>En dehors du scope de la fonction </a:t>
            </a:r>
            <a:r>
              <a:rPr lang="fr-FR" sz="2000" dirty="0" err="1" smtClean="0">
                <a:latin typeface="Consolas" panose="020B0609020204030204" pitchFamily="49" charset="0"/>
                <a:cs typeface="Consolas" panose="020B0609020204030204" pitchFamily="49" charset="0"/>
              </a:rPr>
              <a:t>getCompteur</a:t>
            </a:r>
            <a:r>
              <a:rPr lang="fr-FR" sz="2000" dirty="0" smtClean="0"/>
              <a:t>, la </a:t>
            </a:r>
            <a:r>
              <a:rPr lang="fr-FR" sz="2000" dirty="0"/>
              <a:t>variable </a:t>
            </a:r>
            <a:r>
              <a:rPr lang="fr-FR" sz="2000" dirty="0">
                <a:latin typeface="Consolas" panose="020B0609020204030204" pitchFamily="49" charset="0"/>
                <a:cs typeface="Consolas" panose="020B0609020204030204" pitchFamily="49" charset="0"/>
              </a:rPr>
              <a:t>value</a:t>
            </a:r>
            <a:r>
              <a:rPr lang="fr-FR" sz="2000" dirty="0"/>
              <a:t> ne sera jamais accessible. </a:t>
            </a:r>
            <a:r>
              <a:rPr lang="fr-FR" sz="2000" dirty="0" smtClean="0"/>
              <a:t/>
            </a:r>
            <a:br>
              <a:rPr lang="fr-FR" sz="2000" dirty="0" smtClean="0"/>
            </a:br>
            <a:r>
              <a:rPr lang="fr-FR" sz="2000" dirty="0" smtClean="0"/>
              <a:t/>
            </a:r>
            <a:br>
              <a:rPr lang="fr-FR" sz="2000" dirty="0" smtClean="0"/>
            </a:br>
            <a:r>
              <a:rPr lang="fr-FR" sz="2000" dirty="0" smtClean="0"/>
              <a:t>Seule </a:t>
            </a:r>
            <a:r>
              <a:rPr lang="fr-FR" sz="2000" dirty="0"/>
              <a:t>les </a:t>
            </a:r>
            <a:r>
              <a:rPr lang="fr-FR" sz="2000" dirty="0" err="1"/>
              <a:t>closures</a:t>
            </a:r>
            <a:r>
              <a:rPr lang="fr-FR" sz="2000" dirty="0"/>
              <a:t> </a:t>
            </a:r>
            <a:r>
              <a:rPr lang="fr-FR" sz="2000" dirty="0" err="1">
                <a:latin typeface="Consolas" panose="020B0609020204030204" pitchFamily="49" charset="0"/>
                <a:cs typeface="Consolas" panose="020B0609020204030204" pitchFamily="49" charset="0"/>
              </a:rPr>
              <a:t>getValue</a:t>
            </a:r>
            <a:r>
              <a:rPr lang="fr-FR" sz="2000" dirty="0"/>
              <a:t> et </a:t>
            </a:r>
            <a:r>
              <a:rPr lang="fr-FR" sz="2000" dirty="0" err="1">
                <a:latin typeface="Consolas" panose="020B0609020204030204" pitchFamily="49" charset="0"/>
                <a:cs typeface="Consolas" panose="020B0609020204030204" pitchFamily="49" charset="0"/>
              </a:rPr>
              <a:t>increment</a:t>
            </a:r>
            <a:r>
              <a:rPr lang="fr-FR" sz="2000" dirty="0"/>
              <a:t> permettent d’y </a:t>
            </a:r>
            <a:r>
              <a:rPr lang="fr-FR" sz="2000" dirty="0" smtClean="0"/>
              <a:t>accéder.</a:t>
            </a:r>
          </a:p>
        </p:txBody>
      </p:sp>
    </p:spTree>
    <p:extLst>
      <p:ext uri="{BB962C8B-B14F-4D97-AF65-F5344CB8AC3E}">
        <p14:creationId xmlns:p14="http://schemas.microsoft.com/office/powerpoint/2010/main" val="28609332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err="1" smtClean="0"/>
              <a:t>Cheat</a:t>
            </a:r>
            <a:r>
              <a:rPr lang="fr-FR" cap="none" dirty="0" smtClean="0"/>
              <a:t> </a:t>
            </a:r>
            <a:r>
              <a:rPr lang="fr-FR" cap="none" dirty="0" err="1" smtClean="0"/>
              <a:t>sheets</a:t>
            </a:r>
            <a:endParaRPr lang="fr-FR" cap="none" dirty="0"/>
          </a:p>
        </p:txBody>
      </p:sp>
      <p:sp>
        <p:nvSpPr>
          <p:cNvPr id="3" name="Sous-titre 2"/>
          <p:cNvSpPr>
            <a:spLocks noGrp="1"/>
          </p:cNvSpPr>
          <p:nvPr>
            <p:ph type="subTitle" idx="1"/>
          </p:nvPr>
        </p:nvSpPr>
        <p:spPr/>
        <p:txBody>
          <a:bodyPr/>
          <a:lstStyle/>
          <a:p>
            <a:r>
              <a:rPr lang="fr-FR" dirty="0" smtClean="0"/>
              <a:t>Ça peut servir</a:t>
            </a:r>
            <a:endParaRPr lang="fr-FR" dirty="0"/>
          </a:p>
        </p:txBody>
      </p:sp>
      <p:sp>
        <p:nvSpPr>
          <p:cNvPr id="4" name="Espace réservé de la date 3"/>
          <p:cNvSpPr>
            <a:spLocks noGrp="1"/>
          </p:cNvSpPr>
          <p:nvPr>
            <p:ph type="dt" sz="half" idx="10"/>
          </p:nvPr>
        </p:nvSpPr>
        <p:spPr/>
        <p:txBody>
          <a:bodyPr/>
          <a:lstStyle/>
          <a:p>
            <a:fld id="{1D3853A5-69BC-4513-9004-6ED4EC9F3CD5}"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a:t>
            </a:fld>
            <a:endParaRPr lang="fr-FR" dirty="0"/>
          </a:p>
        </p:txBody>
      </p:sp>
    </p:spTree>
    <p:extLst>
      <p:ext uri="{BB962C8B-B14F-4D97-AF65-F5344CB8AC3E}">
        <p14:creationId xmlns:p14="http://schemas.microsoft.com/office/powerpoint/2010/main" val="28795868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Utilisation des </a:t>
            </a:r>
            <a:r>
              <a:rPr lang="fr-FR" dirty="0" err="1" smtClean="0"/>
              <a:t>closures</a:t>
            </a:r>
            <a:endParaRPr lang="fr-FR" dirty="0"/>
          </a:p>
        </p:txBody>
      </p:sp>
      <p:sp>
        <p:nvSpPr>
          <p:cNvPr id="3" name="Espace réservé du contenu 2"/>
          <p:cNvSpPr>
            <a:spLocks noGrp="1"/>
          </p:cNvSpPr>
          <p:nvPr>
            <p:ph idx="1"/>
          </p:nvPr>
        </p:nvSpPr>
        <p:spPr/>
        <p:txBody>
          <a:bodyPr/>
          <a:lstStyle/>
          <a:p>
            <a:pPr marL="0" indent="0">
              <a:buNone/>
            </a:pPr>
            <a:r>
              <a:rPr lang="fr-FR" dirty="0" err="1" smtClean="0"/>
              <a:t>Immediately</a:t>
            </a:r>
            <a:r>
              <a:rPr lang="fr-FR" dirty="0" smtClean="0"/>
              <a:t> </a:t>
            </a:r>
            <a:r>
              <a:rPr lang="fr-FR" dirty="0" err="1" smtClean="0"/>
              <a:t>Invoked</a:t>
            </a:r>
            <a:r>
              <a:rPr lang="fr-FR" dirty="0" smtClean="0"/>
              <a:t> </a:t>
            </a:r>
            <a:r>
              <a:rPr lang="fr-FR" dirty="0" err="1" smtClean="0"/>
              <a:t>Function</a:t>
            </a:r>
            <a:r>
              <a:rPr lang="fr-FR" dirty="0" smtClean="0"/>
              <a:t> Expressions (IIFE)</a:t>
            </a:r>
          </a:p>
          <a:p>
            <a:pPr lvl="1"/>
            <a:r>
              <a:rPr lang="fr-FR" dirty="0" smtClean="0"/>
              <a:t>force la création d’une nouvelle portée lexicale</a:t>
            </a:r>
          </a:p>
          <a:p>
            <a:pPr lvl="1"/>
            <a:r>
              <a:rPr lang="fr-FR" dirty="0" smtClean="0"/>
              <a:t>évite de polluer le scope parent (typiquement le scope global)</a:t>
            </a:r>
          </a:p>
          <a:p>
            <a:pPr lvl="1"/>
            <a:r>
              <a:rPr lang="fr-FR" dirty="0" smtClean="0"/>
              <a:t>peut être remplacé par un scope de bloc en ES6</a:t>
            </a: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30</a:t>
            </a:fld>
            <a:endParaRPr lang="fr-F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85" y="3573016"/>
            <a:ext cx="8201025"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13372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Utilisation des </a:t>
            </a:r>
            <a:r>
              <a:rPr lang="fr-FR" dirty="0" err="1" smtClean="0"/>
              <a:t>closures</a:t>
            </a:r>
            <a:endParaRPr lang="fr-FR" dirty="0"/>
          </a:p>
        </p:txBody>
      </p:sp>
      <p:sp>
        <p:nvSpPr>
          <p:cNvPr id="3" name="Espace réservé du contenu 2"/>
          <p:cNvSpPr>
            <a:spLocks noGrp="1"/>
          </p:cNvSpPr>
          <p:nvPr>
            <p:ph idx="1"/>
          </p:nvPr>
        </p:nvSpPr>
        <p:spPr>
          <a:xfrm>
            <a:off x="755576" y="5103431"/>
            <a:ext cx="7704856" cy="1252736"/>
          </a:xfrm>
        </p:spPr>
        <p:style>
          <a:lnRef idx="2">
            <a:schemeClr val="accent6">
              <a:shade val="50000"/>
            </a:schemeClr>
          </a:lnRef>
          <a:fillRef idx="1">
            <a:schemeClr val="accent6"/>
          </a:fillRef>
          <a:effectRef idx="0">
            <a:schemeClr val="accent6"/>
          </a:effectRef>
          <a:fontRef idx="minor">
            <a:schemeClr val="lt1"/>
          </a:fontRef>
        </p:style>
        <p:txBody>
          <a:bodyPr>
            <a:normAutofit/>
          </a:bodyPr>
          <a:lstStyle/>
          <a:p>
            <a:pPr marL="0" indent="0">
              <a:buNone/>
            </a:pPr>
            <a:r>
              <a:rPr lang="fr-FR" sz="1800" dirty="0" smtClean="0"/>
              <a:t>Attention, les </a:t>
            </a:r>
            <a:r>
              <a:rPr lang="fr-FR" sz="1800" dirty="0" err="1" smtClean="0"/>
              <a:t>closures</a:t>
            </a:r>
            <a:r>
              <a:rPr lang="fr-FR" sz="1800" dirty="0" smtClean="0"/>
              <a:t> conservent une référence au scope parent, et accèdent donc aux variables libres par </a:t>
            </a:r>
            <a:r>
              <a:rPr lang="fr-FR" sz="1800" b="1" dirty="0" smtClean="0"/>
              <a:t>référence</a:t>
            </a:r>
            <a:r>
              <a:rPr lang="fr-FR" sz="1800" dirty="0" smtClean="0"/>
              <a:t>, et non pas par valeur.</a:t>
            </a:r>
          </a:p>
          <a:p>
            <a:pPr marL="0" indent="0">
              <a:buNone/>
            </a:pPr>
            <a:r>
              <a:rPr lang="fr-FR" sz="1800" dirty="0" smtClean="0"/>
              <a:t>La valeur des variables libres peut donc varier par rapport au moment de l’instanciation de la fonction.</a:t>
            </a:r>
            <a:endParaRPr lang="fr-FR" sz="1800"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31</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656" y="1772816"/>
            <a:ext cx="4429125"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6" y="3480246"/>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6" y="3827106"/>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655" y="4169841"/>
            <a:ext cx="5810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5</a:t>
            </a:r>
            <a:endParaRPr lang="fr-FR" dirty="0"/>
          </a:p>
        </p:txBody>
      </p:sp>
    </p:spTree>
    <p:extLst>
      <p:ext uri="{BB962C8B-B14F-4D97-AF65-F5344CB8AC3E}">
        <p14:creationId xmlns:p14="http://schemas.microsoft.com/office/powerpoint/2010/main" val="35869410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et contexte d’</a:t>
            </a:r>
            <a:r>
              <a:rPr lang="fr-FR" dirty="0"/>
              <a:t>e</a:t>
            </a:r>
            <a:r>
              <a:rPr lang="fr-FR" dirty="0" smtClean="0"/>
              <a:t>xécution</a:t>
            </a:r>
            <a:endParaRPr lang="fr-FR" dirty="0">
              <a:latin typeface="Consolas" panose="020B0609020204030204" pitchFamily="49" charset="0"/>
              <a:cs typeface="Consolas" panose="020B0609020204030204" pitchFamily="49" charset="0"/>
            </a:endParaRPr>
          </a:p>
        </p:txBody>
      </p:sp>
      <p:sp>
        <p:nvSpPr>
          <p:cNvPr id="3" name="Espace réservé du contenu 2"/>
          <p:cNvSpPr>
            <a:spLocks noGrp="1"/>
          </p:cNvSpPr>
          <p:nvPr>
            <p:ph idx="1"/>
          </p:nvPr>
        </p:nvSpPr>
        <p:spPr/>
        <p:txBody>
          <a:bodyPr>
            <a:normAutofit/>
          </a:bodyPr>
          <a:lstStyle/>
          <a:p>
            <a:pPr marL="0" indent="0">
              <a:buNone/>
            </a:pPr>
            <a:r>
              <a:rPr lang="fr-FR" sz="2000" dirty="0" smtClean="0"/>
              <a:t>Les fonctions ont un « argument caché » appelé </a:t>
            </a:r>
            <a:r>
              <a:rPr lang="fr-FR" sz="2000" b="1" dirty="0" smtClean="0"/>
              <a:t>contexte</a:t>
            </a:r>
            <a:r>
              <a:rPr lang="fr-FR" sz="2000" dirty="0" smtClean="0"/>
              <a:t> et assigné au mot-clé </a:t>
            </a:r>
            <a:r>
              <a:rPr lang="fr-FR" sz="2000" b="1" dirty="0" err="1" smtClean="0">
                <a:latin typeface="Consolas" panose="020B0609020204030204" pitchFamily="49" charset="0"/>
                <a:cs typeface="Consolas" panose="020B0609020204030204" pitchFamily="49" charset="0"/>
              </a:rPr>
              <a:t>this</a:t>
            </a:r>
            <a:r>
              <a:rPr lang="fr-FR" sz="2000" dirty="0" smtClean="0">
                <a:cs typeface="Consolas" panose="020B0609020204030204" pitchFamily="49" charset="0"/>
              </a:rPr>
              <a:t>.</a:t>
            </a:r>
            <a:r>
              <a:rPr lang="fr-FR" sz="2000" b="1" dirty="0" smtClean="0">
                <a:cs typeface="Consolas" panose="020B0609020204030204" pitchFamily="49" charset="0"/>
              </a:rPr>
              <a:t> </a:t>
            </a:r>
            <a:r>
              <a:rPr lang="fr-FR" sz="2000" dirty="0" smtClean="0"/>
              <a:t>Lorsque la fonction est appelée en tant que propriété (en tant que </a:t>
            </a:r>
            <a:r>
              <a:rPr lang="fr-FR" sz="2000" b="1" dirty="0" smtClean="0"/>
              <a:t>méthode</a:t>
            </a:r>
            <a:r>
              <a:rPr lang="fr-FR" sz="2000" dirty="0" smtClean="0"/>
              <a:t>), l’objet parent est assigné comme contexte :</a:t>
            </a:r>
            <a:br>
              <a:rPr lang="fr-FR" sz="2000" dirty="0" smtClean="0"/>
            </a:br>
            <a:r>
              <a:rPr lang="fr-FR" sz="2000" dirty="0" smtClean="0"/>
              <a:t/>
            </a:r>
            <a:br>
              <a:rPr lang="fr-FR" sz="2000" dirty="0" smtClean="0"/>
            </a:br>
            <a:r>
              <a:rPr lang="fr-FR" sz="2000" dirty="0" smtClean="0"/>
              <a:t/>
            </a:r>
            <a:br>
              <a:rPr lang="fr-FR" sz="2000" dirty="0" smtClean="0"/>
            </a:br>
            <a:endParaRPr lang="fr-FR" sz="2000" dirty="0" smtClean="0"/>
          </a:p>
          <a:p>
            <a:pPr marL="0" indent="0">
              <a:buNone/>
            </a:pPr>
            <a:endParaRPr lang="fr-FR" sz="2000" dirty="0" smtClean="0"/>
          </a:p>
          <a:p>
            <a:pPr marL="0" indent="0">
              <a:buNone/>
            </a:pPr>
            <a:endParaRPr lang="fr-FR" sz="2000" dirty="0" smtClean="0"/>
          </a:p>
          <a:p>
            <a:pPr marL="0" indent="0">
              <a:buNone/>
            </a:pPr>
            <a:endParaRPr lang="fr-FR" sz="2000" dirty="0" smtClean="0"/>
          </a:p>
          <a:p>
            <a:pPr marL="0" indent="0">
              <a:buNone/>
            </a:pPr>
            <a:r>
              <a:rPr lang="fr-FR" sz="2000" dirty="0" smtClean="0"/>
              <a:t>Dans le scope global ou lorsqu’une fonction est appelée par référence directe, son contexte est le </a:t>
            </a:r>
            <a:r>
              <a:rPr lang="fr-FR" sz="2000" b="1" dirty="0" smtClean="0"/>
              <a:t>contexte global </a:t>
            </a:r>
            <a:r>
              <a:rPr lang="fr-FR" sz="2000" dirty="0" smtClean="0"/>
              <a:t>(</a:t>
            </a:r>
            <a:r>
              <a:rPr lang="fr-FR" sz="2000" dirty="0" err="1" smtClean="0">
                <a:latin typeface="Consolas" panose="020B0609020204030204" pitchFamily="49" charset="0"/>
                <a:cs typeface="Consolas" panose="020B0609020204030204" pitchFamily="49" charset="0"/>
              </a:rPr>
              <a:t>Window</a:t>
            </a:r>
            <a:r>
              <a:rPr lang="fr-FR" sz="2000" dirty="0" smtClean="0"/>
              <a:t> sur  navigateur)</a:t>
            </a:r>
          </a:p>
          <a:p>
            <a:endParaRPr lang="fr-FR" sz="2000" dirty="0" smtClean="0"/>
          </a:p>
          <a:p>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32</a:t>
            </a:fld>
            <a:endParaRPr lang="fr-FR"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606" y="2708920"/>
            <a:ext cx="369570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19587"/>
          <a:stretch/>
        </p:blipFill>
        <p:spPr bwMode="auto">
          <a:xfrm>
            <a:off x="611560" y="5517232"/>
            <a:ext cx="8141933"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01136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et contexte d’</a:t>
            </a:r>
            <a:r>
              <a:rPr lang="fr-FR" dirty="0"/>
              <a:t>e</a:t>
            </a:r>
            <a:r>
              <a:rPr lang="fr-FR" dirty="0" smtClean="0"/>
              <a:t>xécution</a:t>
            </a:r>
            <a:endParaRPr lang="fr-FR" dirty="0">
              <a:latin typeface="Consolas" panose="020B0609020204030204" pitchFamily="49" charset="0"/>
              <a:cs typeface="Consolas" panose="020B0609020204030204" pitchFamily="49" charset="0"/>
            </a:endParaRPr>
          </a:p>
        </p:txBody>
      </p:sp>
      <p:sp>
        <p:nvSpPr>
          <p:cNvPr id="3" name="Espace réservé du contenu 2"/>
          <p:cNvSpPr>
            <a:spLocks noGrp="1"/>
          </p:cNvSpPr>
          <p:nvPr>
            <p:ph idx="1"/>
          </p:nvPr>
        </p:nvSpPr>
        <p:spPr>
          <a:xfrm>
            <a:off x="457200" y="1484784"/>
            <a:ext cx="8229600" cy="820688"/>
          </a:xfrm>
        </p:spPr>
        <p:txBody>
          <a:bodyPr>
            <a:normAutofit/>
          </a:bodyPr>
          <a:lstStyle/>
          <a:p>
            <a:pPr marL="0" indent="0">
              <a:buNone/>
            </a:pPr>
            <a:r>
              <a:rPr lang="fr-FR" sz="2000" dirty="0" smtClean="0"/>
              <a:t>Le contexte d’</a:t>
            </a:r>
            <a:r>
              <a:rPr lang="fr-FR" sz="2000" dirty="0"/>
              <a:t>e</a:t>
            </a:r>
            <a:r>
              <a:rPr lang="fr-FR" sz="2000" dirty="0" smtClean="0"/>
              <a:t>xécution peut être surchargé avec les méthodes </a:t>
            </a:r>
            <a:br>
              <a:rPr lang="fr-FR" sz="2000" dirty="0" smtClean="0"/>
            </a:br>
            <a:r>
              <a:rPr lang="fr-FR" sz="2000" dirty="0" smtClean="0">
                <a:latin typeface="Consolas" panose="020B0609020204030204" pitchFamily="49" charset="0"/>
                <a:cs typeface="Consolas" panose="020B0609020204030204" pitchFamily="49" charset="0"/>
              </a:rPr>
              <a:t>call</a:t>
            </a:r>
            <a:r>
              <a:rPr lang="fr-FR" sz="2000" dirty="0" smtClean="0"/>
              <a:t>, </a:t>
            </a:r>
            <a:r>
              <a:rPr lang="fr-FR" sz="2000" dirty="0" err="1" smtClean="0">
                <a:latin typeface="Consolas" panose="020B0609020204030204" pitchFamily="49" charset="0"/>
                <a:cs typeface="Consolas" panose="020B0609020204030204" pitchFamily="49" charset="0"/>
              </a:rPr>
              <a:t>apply</a:t>
            </a:r>
            <a:r>
              <a:rPr lang="fr-FR" sz="2000" dirty="0" smtClean="0"/>
              <a:t> et </a:t>
            </a:r>
            <a:r>
              <a:rPr lang="fr-FR" sz="2000" dirty="0" err="1" smtClean="0">
                <a:latin typeface="Consolas" panose="020B0609020204030204" pitchFamily="49" charset="0"/>
                <a:cs typeface="Consolas" panose="020B0609020204030204" pitchFamily="49" charset="0"/>
              </a:rPr>
              <a:t>bind</a:t>
            </a:r>
            <a:endParaRPr lang="fr-FR" sz="2000" dirty="0" smtClean="0">
              <a:latin typeface="Consolas" panose="020B0609020204030204" pitchFamily="49" charset="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33</a:t>
            </a:fld>
            <a:endParaRPr lang="fr-FR"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47" y="2276872"/>
            <a:ext cx="8353425"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347" y="5702002"/>
            <a:ext cx="502920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99154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Primitives et équivalents objet</a:t>
            </a:r>
            <a:endParaRPr lang="fr-FR" dirty="0"/>
          </a:p>
        </p:txBody>
      </p:sp>
      <p:sp>
        <p:nvSpPr>
          <p:cNvPr id="3" name="Espace réservé du contenu 2"/>
          <p:cNvSpPr>
            <a:spLocks noGrp="1"/>
          </p:cNvSpPr>
          <p:nvPr>
            <p:ph idx="1"/>
          </p:nvPr>
        </p:nvSpPr>
        <p:spPr/>
        <p:txBody>
          <a:bodyPr/>
          <a:lstStyle/>
          <a:p>
            <a:pPr marL="0" indent="0">
              <a:buNone/>
            </a:pPr>
            <a:r>
              <a:rPr lang="fr-FR" dirty="0" smtClean="0">
                <a:latin typeface="Consolas" panose="020B0609020204030204" pitchFamily="49" charset="0"/>
                <a:cs typeface="Consolas" panose="020B0609020204030204" pitchFamily="49" charset="0"/>
              </a:rPr>
              <a:t>String(), </a:t>
            </a:r>
            <a:r>
              <a:rPr lang="fr-FR" dirty="0" err="1" smtClean="0">
                <a:latin typeface="Consolas" panose="020B0609020204030204" pitchFamily="49" charset="0"/>
                <a:cs typeface="Consolas" panose="020B0609020204030204" pitchFamily="49" charset="0"/>
              </a:rPr>
              <a:t>Number</a:t>
            </a:r>
            <a:r>
              <a:rPr lang="fr-FR" dirty="0" smtClean="0">
                <a:latin typeface="Consolas" panose="020B0609020204030204" pitchFamily="49" charset="0"/>
                <a:cs typeface="Consolas" panose="020B0609020204030204" pitchFamily="49" charset="0"/>
              </a:rPr>
              <a:t>(), </a:t>
            </a:r>
            <a:r>
              <a:rPr lang="fr-FR" dirty="0" err="1" smtClean="0">
                <a:latin typeface="Consolas" panose="020B0609020204030204" pitchFamily="49" charset="0"/>
                <a:cs typeface="Consolas" panose="020B0609020204030204" pitchFamily="49" charset="0"/>
              </a:rPr>
              <a:t>Boolean</a:t>
            </a:r>
            <a:r>
              <a:rPr lang="fr-FR" dirty="0" smtClean="0">
                <a:latin typeface="Consolas" panose="020B0609020204030204" pitchFamily="49" charset="0"/>
                <a:cs typeface="Consolas" panose="020B0609020204030204" pitchFamily="49" charset="0"/>
              </a:rPr>
              <a:t>()</a:t>
            </a:r>
            <a:r>
              <a:rPr lang="fr-FR" dirty="0" smtClean="0"/>
              <a:t> sont les constructeurs équivalents objets des primitives correspondantes, aussi appelés </a:t>
            </a:r>
            <a:r>
              <a:rPr lang="fr-FR" b="1" dirty="0" smtClean="0"/>
              <a:t>primitive </a:t>
            </a:r>
            <a:r>
              <a:rPr lang="fr-FR" b="1" dirty="0" err="1" smtClean="0"/>
              <a:t>wrappers</a:t>
            </a:r>
            <a:endParaRPr lang="fr-FR" b="1" dirty="0" smtClean="0"/>
          </a:p>
          <a:p>
            <a:endParaRPr lang="fr-FR" dirty="0" smtClean="0"/>
          </a:p>
          <a:p>
            <a:pPr marL="0" indent="0">
              <a:buNone/>
            </a:pPr>
            <a:r>
              <a:rPr lang="fr-FR" dirty="0" smtClean="0"/>
              <a:t>La bascule entre objet et primitive est automatique :</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34</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365104"/>
            <a:ext cx="3952875"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539552" y="3861048"/>
            <a:ext cx="223224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dirty="0" smtClean="0"/>
              <a:t>Primitive </a:t>
            </a:r>
            <a:r>
              <a:rPr lang="fr-FR" dirty="0" smtClean="0">
                <a:sym typeface="Wingdings" panose="05000000000000000000" pitchFamily="2" charset="2"/>
              </a:rPr>
              <a:t> Objet</a:t>
            </a:r>
            <a:endParaRPr lang="fr-FR" dirty="0"/>
          </a:p>
        </p:txBody>
      </p:sp>
      <p:sp>
        <p:nvSpPr>
          <p:cNvPr id="9" name="ZoneTexte 8"/>
          <p:cNvSpPr txBox="1"/>
          <p:nvPr/>
        </p:nvSpPr>
        <p:spPr>
          <a:xfrm>
            <a:off x="5724128" y="3861048"/>
            <a:ext cx="223224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dirty="0" smtClean="0">
                <a:sym typeface="Wingdings" panose="05000000000000000000" pitchFamily="2" charset="2"/>
              </a:rPr>
              <a:t>Objet </a:t>
            </a:r>
            <a:r>
              <a:rPr lang="fr-FR" dirty="0"/>
              <a:t>Primitive</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675" y="4365105"/>
            <a:ext cx="4589823"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ZoneTexte 9"/>
          <p:cNvSpPr txBox="1"/>
          <p:nvPr/>
        </p:nvSpPr>
        <p:spPr>
          <a:xfrm>
            <a:off x="1835696" y="6349970"/>
            <a:ext cx="6984776"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dirty="0" smtClean="0"/>
              <a:t>Généralement, on n’utilise pas les primitive </a:t>
            </a:r>
            <a:r>
              <a:rPr lang="fr-FR" dirty="0" err="1" smtClean="0"/>
              <a:t>wrappers</a:t>
            </a:r>
            <a:r>
              <a:rPr lang="fr-FR" dirty="0" smtClean="0"/>
              <a:t> explicitement</a:t>
            </a:r>
            <a:endParaRPr lang="fr-FR" dirty="0"/>
          </a:p>
        </p:txBody>
      </p:sp>
    </p:spTree>
    <p:extLst>
      <p:ext uri="{BB962C8B-B14F-4D97-AF65-F5344CB8AC3E}">
        <p14:creationId xmlns:p14="http://schemas.microsoft.com/office/powerpoint/2010/main" val="3941557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Conversions de types (</a:t>
            </a:r>
            <a:r>
              <a:rPr lang="fr-FR" dirty="0" err="1" smtClean="0"/>
              <a:t>cast</a:t>
            </a:r>
            <a:r>
              <a:rPr lang="fr-FR" dirty="0"/>
              <a:t>)</a:t>
            </a: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35</a:t>
            </a:fld>
            <a:endParaRPr lang="fr-FR" dirty="0"/>
          </a:p>
        </p:txBody>
      </p:sp>
      <p:sp>
        <p:nvSpPr>
          <p:cNvPr id="8" name="ZoneTexte 7"/>
          <p:cNvSpPr txBox="1"/>
          <p:nvPr/>
        </p:nvSpPr>
        <p:spPr>
          <a:xfrm>
            <a:off x="539552" y="1556792"/>
            <a:ext cx="7056784" cy="461665"/>
          </a:xfrm>
          <a:prstGeom prst="rect">
            <a:avLst/>
          </a:prstGeom>
          <a:noFill/>
        </p:spPr>
        <p:txBody>
          <a:bodyPr wrap="square" rtlCol="0">
            <a:spAutoFit/>
          </a:bodyPr>
          <a:lstStyle/>
          <a:p>
            <a:r>
              <a:rPr lang="fr-FR" sz="2400" dirty="0" smtClean="0"/>
              <a:t>Il existe 3 types de conversion en JS:</a:t>
            </a:r>
            <a:endParaRPr lang="fr-FR" sz="2400" dirty="0"/>
          </a:p>
        </p:txBody>
      </p:sp>
      <p:graphicFrame>
        <p:nvGraphicFramePr>
          <p:cNvPr id="10" name="Tableau 9"/>
          <p:cNvGraphicFramePr>
            <a:graphicFrameLocks noGrp="1"/>
          </p:cNvGraphicFramePr>
          <p:nvPr>
            <p:extLst>
              <p:ext uri="{D42A27DB-BD31-4B8C-83A1-F6EECF244321}">
                <p14:modId xmlns:p14="http://schemas.microsoft.com/office/powerpoint/2010/main" val="2444920753"/>
              </p:ext>
            </p:extLst>
          </p:nvPr>
        </p:nvGraphicFramePr>
        <p:xfrm>
          <a:off x="107504" y="2132856"/>
          <a:ext cx="8928992" cy="3888432"/>
        </p:xfrm>
        <a:graphic>
          <a:graphicData uri="http://schemas.openxmlformats.org/drawingml/2006/table">
            <a:tbl>
              <a:tblPr firstRow="1" bandRow="1">
                <a:tableStyleId>{F2DE63D5-997A-4646-A377-4702673A728D}</a:tableStyleId>
              </a:tblPr>
              <a:tblGrid>
                <a:gridCol w="1728192"/>
                <a:gridCol w="2520280"/>
                <a:gridCol w="2304256"/>
                <a:gridCol w="2376264"/>
              </a:tblGrid>
              <a:tr h="721278">
                <a:tc>
                  <a:txBody>
                    <a:bodyPr/>
                    <a:lstStyle/>
                    <a:p>
                      <a:pPr algn="ctr"/>
                      <a:endParaRPr lang="fr-FR" dirty="0"/>
                    </a:p>
                  </a:txBody>
                  <a:tcPr anchor="ctr"/>
                </a:tc>
                <a:tc>
                  <a:txBody>
                    <a:bodyPr/>
                    <a:lstStyle/>
                    <a:p>
                      <a:pPr algn="ctr"/>
                      <a:r>
                        <a:rPr lang="fr-FR" dirty="0" err="1" smtClean="0"/>
                        <a:t>Cast</a:t>
                      </a:r>
                      <a:r>
                        <a:rPr lang="fr-FR" dirty="0" smtClean="0"/>
                        <a:t> explicite</a:t>
                      </a:r>
                      <a:endParaRPr lang="fr-FR" dirty="0"/>
                    </a:p>
                  </a:txBody>
                  <a:tcPr anchor="ctr"/>
                </a:tc>
                <a:tc>
                  <a:txBody>
                    <a:bodyPr/>
                    <a:lstStyle/>
                    <a:p>
                      <a:pPr algn="ctr"/>
                      <a:r>
                        <a:rPr lang="fr-FR" dirty="0" err="1" smtClean="0"/>
                        <a:t>Cast</a:t>
                      </a:r>
                      <a:r>
                        <a:rPr lang="fr-FR" dirty="0" smtClean="0"/>
                        <a:t> implicite</a:t>
                      </a:r>
                      <a:endParaRPr lang="fr-FR" dirty="0"/>
                    </a:p>
                  </a:txBody>
                  <a:tcPr anchor="ctr"/>
                </a:tc>
                <a:tc>
                  <a:txBody>
                    <a:bodyPr/>
                    <a:lstStyle/>
                    <a:p>
                      <a:pPr algn="ctr"/>
                      <a:r>
                        <a:rPr lang="fr-FR" dirty="0" smtClean="0"/>
                        <a:t>Opérateurs</a:t>
                      </a:r>
                      <a:br>
                        <a:rPr lang="fr-FR" dirty="0" smtClean="0"/>
                      </a:br>
                      <a:r>
                        <a:rPr lang="fr-FR" dirty="0" smtClean="0"/>
                        <a:t>de </a:t>
                      </a:r>
                      <a:r>
                        <a:rPr lang="fr-FR" dirty="0" err="1" smtClean="0"/>
                        <a:t>cast</a:t>
                      </a:r>
                      <a:endParaRPr lang="fr-FR" dirty="0"/>
                    </a:p>
                  </a:txBody>
                  <a:tcPr anchor="ctr"/>
                </a:tc>
              </a:tr>
              <a:tr h="1055718">
                <a:tc>
                  <a:txBody>
                    <a:bodyPr/>
                    <a:lstStyle/>
                    <a:p>
                      <a:pPr algn="ctr"/>
                      <a:r>
                        <a:rPr lang="fr-FR" sz="2400" dirty="0" err="1" smtClean="0"/>
                        <a:t>ToString</a:t>
                      </a:r>
                      <a:endParaRPr lang="fr-FR" dirty="0"/>
                    </a:p>
                  </a:txBody>
                  <a:tcPr anchor="ctr"/>
                </a:tc>
                <a:tc>
                  <a:txBody>
                    <a:bodyPr/>
                    <a:lstStyle/>
                    <a:p>
                      <a:pPr algn="ctr"/>
                      <a:endParaRPr lang="fr-FR"/>
                    </a:p>
                  </a:txBody>
                  <a:tcPr anchor="ctr"/>
                </a:tc>
                <a:tc>
                  <a:txBody>
                    <a:bodyPr/>
                    <a:lstStyle/>
                    <a:p>
                      <a:pPr algn="ctr"/>
                      <a:endParaRPr lang="fr-FR" dirty="0"/>
                    </a:p>
                  </a:txBody>
                  <a:tcPr anchor="ctr"/>
                </a:tc>
                <a:tc>
                  <a:txBody>
                    <a:bodyPr/>
                    <a:lstStyle/>
                    <a:p>
                      <a:pPr algn="ctr"/>
                      <a:endParaRPr lang="fr-FR" dirty="0"/>
                    </a:p>
                  </a:txBody>
                  <a:tcPr anchor="ctr"/>
                </a:tc>
              </a:tr>
              <a:tr h="1055718">
                <a:tc>
                  <a:txBody>
                    <a:bodyPr/>
                    <a:lstStyle/>
                    <a:p>
                      <a:pPr algn="ctr"/>
                      <a:r>
                        <a:rPr lang="fr-FR" sz="2400" dirty="0" err="1" smtClean="0"/>
                        <a:t>ToNumber</a:t>
                      </a:r>
                      <a:endParaRPr lang="fr-FR" dirty="0"/>
                    </a:p>
                  </a:txBody>
                  <a:tcPr anchor="ctr"/>
                </a:tc>
                <a:tc>
                  <a:txBody>
                    <a:bodyPr/>
                    <a:lstStyle/>
                    <a:p>
                      <a:pPr algn="ctr"/>
                      <a:endParaRPr lang="fr-FR" dirty="0"/>
                    </a:p>
                  </a:txBody>
                  <a:tcPr anchor="ctr"/>
                </a:tc>
                <a:tc>
                  <a:txBody>
                    <a:bodyPr/>
                    <a:lstStyle/>
                    <a:p>
                      <a:pPr algn="ctr"/>
                      <a:endParaRPr lang="fr-FR" dirty="0"/>
                    </a:p>
                  </a:txBody>
                  <a:tcPr anchor="ctr"/>
                </a:tc>
                <a:tc>
                  <a:txBody>
                    <a:bodyPr/>
                    <a:lstStyle/>
                    <a:p>
                      <a:pPr algn="ctr"/>
                      <a:endParaRPr lang="fr-FR" dirty="0"/>
                    </a:p>
                  </a:txBody>
                  <a:tcPr anchor="ctr"/>
                </a:tc>
              </a:tr>
              <a:tr h="1055718">
                <a:tc>
                  <a:txBody>
                    <a:bodyPr/>
                    <a:lstStyle/>
                    <a:p>
                      <a:pPr algn="ctr"/>
                      <a:r>
                        <a:rPr lang="fr-FR" sz="2400" dirty="0" err="1" smtClean="0"/>
                        <a:t>ToBoolean</a:t>
                      </a:r>
                      <a:endParaRPr lang="fr-FR" dirty="0"/>
                    </a:p>
                  </a:txBody>
                  <a:tcPr anchor="ctr"/>
                </a:tc>
                <a:tc>
                  <a:txBody>
                    <a:bodyPr/>
                    <a:lstStyle/>
                    <a:p>
                      <a:pPr algn="ctr"/>
                      <a:endParaRPr lang="fr-FR" dirty="0"/>
                    </a:p>
                  </a:txBody>
                  <a:tcPr anchor="ctr"/>
                </a:tc>
                <a:tc>
                  <a:txBody>
                    <a:bodyPr/>
                    <a:lstStyle/>
                    <a:p>
                      <a:pPr algn="ctr"/>
                      <a:endParaRPr lang="fr-FR" dirty="0"/>
                    </a:p>
                  </a:txBody>
                  <a:tcPr anchor="ctr"/>
                </a:tc>
                <a:tc>
                  <a:txBody>
                    <a:bodyPr/>
                    <a:lstStyle/>
                    <a:p>
                      <a:pPr algn="ctr"/>
                      <a:endParaRPr lang="fr-FR" dirty="0"/>
                    </a:p>
                  </a:txBody>
                  <a:tcPr anchor="ctr"/>
                </a:tc>
              </a:tr>
            </a:tbl>
          </a:graphicData>
        </a:graphic>
      </p:graphicFrame>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644" y="2874853"/>
            <a:ext cx="2106604" cy="914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1340" y="2884364"/>
            <a:ext cx="2186082" cy="882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340" y="4005064"/>
            <a:ext cx="2515037" cy="808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2586" y="3933056"/>
            <a:ext cx="1463590" cy="880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3"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7704" y="5067080"/>
            <a:ext cx="2141868" cy="820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5"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2020" y="5085184"/>
            <a:ext cx="1188132"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6"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6296" y="3945904"/>
            <a:ext cx="1636763" cy="347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7"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06779" y="4302058"/>
            <a:ext cx="1341685" cy="279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9" name="Picture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52320" y="4653136"/>
            <a:ext cx="1190273" cy="264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31" name="Picture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81690" y="5205200"/>
            <a:ext cx="1466774" cy="462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32" name="Picture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68344" y="3099951"/>
            <a:ext cx="668428" cy="401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ZoneTexte 18"/>
          <p:cNvSpPr txBox="1"/>
          <p:nvPr/>
        </p:nvSpPr>
        <p:spPr>
          <a:xfrm>
            <a:off x="2771800" y="6309320"/>
            <a:ext cx="6217382"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u="sng" dirty="0" smtClean="0"/>
              <a:t>Recommandé:</a:t>
            </a:r>
            <a:r>
              <a:rPr lang="fr-FR" b="1" dirty="0" smtClean="0"/>
              <a:t> </a:t>
            </a:r>
            <a:r>
              <a:rPr lang="fr-FR" dirty="0" err="1" smtClean="0"/>
              <a:t>caster</a:t>
            </a:r>
            <a:r>
              <a:rPr lang="fr-FR" dirty="0" smtClean="0"/>
              <a:t> explicitement et le plus tôt possible</a:t>
            </a:r>
            <a:endParaRPr lang="fr-FR" dirty="0"/>
          </a:p>
        </p:txBody>
      </p:sp>
    </p:spTree>
    <p:extLst>
      <p:ext uri="{BB962C8B-B14F-4D97-AF65-F5344CB8AC3E}">
        <p14:creationId xmlns:p14="http://schemas.microsoft.com/office/powerpoint/2010/main" val="26895888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 ou === ?</a:t>
            </a:r>
            <a:endParaRPr lang="fr-FR" dirty="0"/>
          </a:p>
        </p:txBody>
      </p:sp>
      <p:sp>
        <p:nvSpPr>
          <p:cNvPr id="3" name="Espace réservé du contenu 2"/>
          <p:cNvSpPr>
            <a:spLocks noGrp="1"/>
          </p:cNvSpPr>
          <p:nvPr>
            <p:ph idx="1"/>
          </p:nvPr>
        </p:nvSpPr>
        <p:spPr>
          <a:xfrm>
            <a:off x="457200" y="1484784"/>
            <a:ext cx="8363272" cy="4176464"/>
          </a:xfrm>
        </p:spPr>
        <p:txBody>
          <a:bodyPr>
            <a:normAutofit/>
          </a:bodyPr>
          <a:lstStyle/>
          <a:p>
            <a:pPr marL="0" indent="0">
              <a:buNone/>
            </a:pPr>
            <a:r>
              <a:rPr lang="fr-FR" dirty="0" smtClean="0"/>
              <a:t> ==  égalité faible (avec conversion)</a:t>
            </a:r>
          </a:p>
          <a:p>
            <a:pPr marL="0" indent="0">
              <a:buNone/>
            </a:pPr>
            <a:r>
              <a:rPr lang="fr-FR" dirty="0" smtClean="0"/>
              <a:t>=== égalité stricte (sans conversion)</a:t>
            </a:r>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smtClean="0"/>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36</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492896"/>
            <a:ext cx="8100392" cy="3084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1115616" y="5877272"/>
            <a:ext cx="6480720"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dirty="0"/>
              <a:t>Les règles de conversion avec l’égalité faible sont </a:t>
            </a:r>
            <a:r>
              <a:rPr lang="fr-FR" dirty="0">
                <a:solidFill>
                  <a:srgbClr val="00B0F0"/>
                </a:solidFill>
                <a:hlinkClick r:id="rId3"/>
              </a:rPr>
              <a:t>complexes</a:t>
            </a:r>
            <a:r>
              <a:rPr lang="fr-FR" dirty="0"/>
              <a:t>.</a:t>
            </a:r>
            <a:br>
              <a:rPr lang="fr-FR" dirty="0"/>
            </a:br>
            <a:r>
              <a:rPr lang="fr-FR" b="1" u="sng" dirty="0" smtClean="0"/>
              <a:t>Recommandé:</a:t>
            </a:r>
            <a:r>
              <a:rPr lang="fr-FR" b="1" dirty="0" smtClean="0"/>
              <a:t> </a:t>
            </a:r>
            <a:r>
              <a:rPr lang="fr-FR" dirty="0" smtClean="0"/>
              <a:t>privilégier </a:t>
            </a:r>
            <a:r>
              <a:rPr lang="fr-FR" dirty="0"/>
              <a:t>l’égalité stricte, plus prévisible</a:t>
            </a:r>
            <a:r>
              <a:rPr lang="fr-FR" dirty="0" smtClean="0"/>
              <a:t>.</a:t>
            </a:r>
            <a:endParaRPr lang="fr-FR" dirty="0"/>
          </a:p>
        </p:txBody>
      </p:sp>
    </p:spTree>
    <p:extLst>
      <p:ext uri="{BB962C8B-B14F-4D97-AF65-F5344CB8AC3E}">
        <p14:creationId xmlns:p14="http://schemas.microsoft.com/office/powerpoint/2010/main" val="37497117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Cast</a:t>
            </a:r>
            <a:r>
              <a:rPr lang="fr-FR" dirty="0" smtClean="0"/>
              <a:t> implicites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37</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Quiz</a:t>
            </a:r>
            <a:endParaRPr lang="fr-FR"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700808"/>
            <a:ext cx="127635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988840"/>
            <a:ext cx="5905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789" y="2925121"/>
            <a:ext cx="119062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100" y="3247648"/>
            <a:ext cx="9334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904" y="1700808"/>
            <a:ext cx="89535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4493" y="1996083"/>
            <a:ext cx="106680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3790" y="2937233"/>
            <a:ext cx="1057275"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9804" y="3289658"/>
            <a:ext cx="97155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994" y="4149080"/>
            <a:ext cx="121920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506" y="4482455"/>
            <a:ext cx="6000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994" y="5416078"/>
            <a:ext cx="116205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1"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2271" y="5740871"/>
            <a:ext cx="8953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2"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9804" y="4149080"/>
            <a:ext cx="10858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3"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91890" y="4453880"/>
            <a:ext cx="5905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4"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07904" y="5470478"/>
            <a:ext cx="12954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5"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07904" y="5778971"/>
            <a:ext cx="8191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6" name="Picture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42094" y="1716340"/>
            <a:ext cx="9334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7" name="Picture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61144" y="2030665"/>
            <a:ext cx="619125"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8" name="Picture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22119" y="3030429"/>
            <a:ext cx="12954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9" name="Picture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42312" y="3363893"/>
            <a:ext cx="885825"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0" name="Picture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48042" y="4176012"/>
            <a:ext cx="7905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1" name="Picture 2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542312" y="4547487"/>
            <a:ext cx="10858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2" name="Picture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42312" y="5436391"/>
            <a:ext cx="92392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3" name="Picture 2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542312" y="5778970"/>
            <a:ext cx="95250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862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6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6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6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06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6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6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7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7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07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0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Opérateurs logiques</a:t>
            </a:r>
            <a:endParaRPr lang="fr-FR" dirty="0"/>
          </a:p>
        </p:txBody>
      </p:sp>
      <p:sp>
        <p:nvSpPr>
          <p:cNvPr id="3" name="Espace réservé du contenu 2"/>
          <p:cNvSpPr>
            <a:spLocks noGrp="1"/>
          </p:cNvSpPr>
          <p:nvPr>
            <p:ph idx="1"/>
          </p:nvPr>
        </p:nvSpPr>
        <p:spPr>
          <a:xfrm>
            <a:off x="457200" y="1600200"/>
            <a:ext cx="8363272" cy="4876800"/>
          </a:xfrm>
        </p:spPr>
        <p:txBody>
          <a:bodyPr>
            <a:normAutofit/>
          </a:bodyPr>
          <a:lstStyle/>
          <a:p>
            <a:pPr marL="0" indent="0">
              <a:buNone/>
            </a:pPr>
            <a:r>
              <a:rPr lang="fr-FR" dirty="0" smtClean="0"/>
              <a:t>Les opérandes sont converties en booléens pour évaluer l’opérateur, mais les valeurs originales sont retournées</a:t>
            </a:r>
          </a:p>
          <a:p>
            <a:endParaRPr lang="fr-FR" dirty="0"/>
          </a:p>
          <a:p>
            <a:endParaRPr lang="fr-FR" dirty="0" smtClean="0"/>
          </a:p>
          <a:p>
            <a:endParaRPr lang="fr-FR" dirty="0"/>
          </a:p>
          <a:p>
            <a:endParaRPr lang="fr-FR" dirty="0" smtClean="0"/>
          </a:p>
          <a:p>
            <a:endParaRPr lang="fr-FR" dirty="0"/>
          </a:p>
          <a:p>
            <a:endParaRPr lang="fr-FR" dirty="0" smtClean="0"/>
          </a:p>
          <a:p>
            <a:endParaRPr lang="fr-FR" dirty="0"/>
          </a:p>
          <a:p>
            <a:pPr marL="0" indent="0">
              <a:buNone/>
            </a:pPr>
            <a:r>
              <a:rPr lang="fr-FR" dirty="0" smtClean="0"/>
              <a:t>Si la </a:t>
            </a:r>
            <a:r>
              <a:rPr lang="fr-FR" dirty="0" err="1" smtClean="0"/>
              <a:t>cast</a:t>
            </a:r>
            <a:r>
              <a:rPr lang="fr-FR" dirty="0" smtClean="0"/>
              <a:t> implicite en booléen d’une valeur est </a:t>
            </a:r>
            <a:r>
              <a:rPr lang="fr-FR" dirty="0" err="1" smtClean="0">
                <a:latin typeface="Consolas" panose="020B0609020204030204" pitchFamily="49" charset="0"/>
                <a:cs typeface="Consolas" panose="020B0609020204030204" pitchFamily="49" charset="0"/>
              </a:rPr>
              <a:t>true</a:t>
            </a:r>
            <a:r>
              <a:rPr lang="fr-FR" dirty="0" smtClean="0"/>
              <a:t>, </a:t>
            </a:r>
            <a:br>
              <a:rPr lang="fr-FR" dirty="0" smtClean="0"/>
            </a:br>
            <a:r>
              <a:rPr lang="fr-FR" dirty="0" smtClean="0"/>
              <a:t>on dit que la valeur est </a:t>
            </a:r>
            <a:r>
              <a:rPr lang="fr-FR" i="1" dirty="0" err="1" smtClean="0"/>
              <a:t>truthy</a:t>
            </a:r>
            <a:r>
              <a:rPr lang="fr-FR" dirty="0" smtClean="0"/>
              <a:t>, sinon </a:t>
            </a:r>
            <a:r>
              <a:rPr lang="fr-FR" i="1" dirty="0" err="1" smtClean="0"/>
              <a:t>falsey</a:t>
            </a:r>
            <a:endParaRPr lang="fr-FR" i="1" dirty="0" smtClean="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38</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27336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4716016" y="2924944"/>
            <a:ext cx="2880320" cy="70788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fr-FR" sz="2000" dirty="0" smtClean="0">
                <a:latin typeface="Consolas" panose="020B0609020204030204" pitchFamily="49" charset="0"/>
                <a:cs typeface="Consolas" panose="020B0609020204030204" pitchFamily="49" charset="0"/>
              </a:rPr>
              <a:t>a || b </a:t>
            </a:r>
            <a:r>
              <a:rPr lang="fr-FR" sz="2000" dirty="0" smtClean="0">
                <a:latin typeface="Consolas" panose="020B0609020204030204" pitchFamily="49" charset="0"/>
                <a:cs typeface="Consolas" panose="020B0609020204030204" pitchFamily="49" charset="0"/>
                <a:sym typeface="Wingdings" panose="05000000000000000000" pitchFamily="2" charset="2"/>
              </a:rPr>
              <a:t> a ? a : b</a:t>
            </a:r>
          </a:p>
          <a:p>
            <a:r>
              <a:rPr lang="fr-FR" sz="2000" dirty="0" smtClean="0">
                <a:latin typeface="Consolas" panose="020B0609020204030204" pitchFamily="49" charset="0"/>
                <a:cs typeface="Consolas" panose="020B0609020204030204" pitchFamily="49" charset="0"/>
                <a:sym typeface="Wingdings" panose="05000000000000000000" pitchFamily="2" charset="2"/>
              </a:rPr>
              <a:t>a &amp;&amp; b  a ? b : a</a:t>
            </a:r>
            <a:endParaRPr lang="fr-FR"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13713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Opérateurs logiques</a:t>
            </a:r>
            <a:endParaRPr lang="fr-FR" dirty="0"/>
          </a:p>
        </p:txBody>
      </p:sp>
      <p:sp>
        <p:nvSpPr>
          <p:cNvPr id="3" name="Espace réservé du contenu 2"/>
          <p:cNvSpPr>
            <a:spLocks noGrp="1"/>
          </p:cNvSpPr>
          <p:nvPr>
            <p:ph idx="1"/>
          </p:nvPr>
        </p:nvSpPr>
        <p:spPr>
          <a:xfrm>
            <a:off x="457200" y="1600200"/>
            <a:ext cx="8435280" cy="4876800"/>
          </a:xfrm>
        </p:spPr>
        <p:txBody>
          <a:bodyPr/>
          <a:lstStyle/>
          <a:p>
            <a:pPr marL="0" indent="0">
              <a:buNone/>
            </a:pPr>
            <a:r>
              <a:rPr lang="fr-FR" dirty="0" smtClean="0"/>
              <a:t>Les opérateurs </a:t>
            </a:r>
            <a:r>
              <a:rPr lang="fr-FR" dirty="0" smtClean="0">
                <a:latin typeface="Consolas" panose="020B0609020204030204" pitchFamily="49" charset="0"/>
                <a:cs typeface="Consolas" panose="020B0609020204030204" pitchFamily="49" charset="0"/>
              </a:rPr>
              <a:t>||</a:t>
            </a:r>
            <a:r>
              <a:rPr lang="fr-FR" dirty="0" smtClean="0"/>
              <a:t> et </a:t>
            </a:r>
            <a:r>
              <a:rPr lang="fr-FR" dirty="0" smtClean="0">
                <a:latin typeface="Consolas" panose="020B0609020204030204" pitchFamily="49" charset="0"/>
                <a:cs typeface="Consolas" panose="020B0609020204030204" pitchFamily="49" charset="0"/>
              </a:rPr>
              <a:t>&amp;&amp;</a:t>
            </a:r>
            <a:r>
              <a:rPr lang="fr-FR" dirty="0" smtClean="0"/>
              <a:t>, les conditions ternaires </a:t>
            </a:r>
            <a:r>
              <a:rPr lang="fr-FR" dirty="0" smtClean="0">
                <a:latin typeface="Consolas" panose="020B0609020204030204" pitchFamily="49" charset="0"/>
                <a:cs typeface="Consolas" panose="020B0609020204030204" pitchFamily="49" charset="0"/>
              </a:rPr>
              <a:t>? :</a:t>
            </a:r>
            <a:r>
              <a:rPr lang="fr-FR" dirty="0" smtClean="0"/>
              <a:t> et les instructions </a:t>
            </a:r>
            <a:r>
              <a:rPr lang="fr-FR" dirty="0" smtClean="0">
                <a:latin typeface="Consolas" panose="020B0609020204030204" pitchFamily="49" charset="0"/>
                <a:cs typeface="Consolas" panose="020B0609020204030204" pitchFamily="49" charset="0"/>
              </a:rPr>
              <a:t>if </a:t>
            </a:r>
            <a:r>
              <a:rPr lang="fr-FR" dirty="0" err="1" smtClean="0">
                <a:latin typeface="Consolas" panose="020B0609020204030204" pitchFamily="49" charset="0"/>
                <a:cs typeface="Consolas" panose="020B0609020204030204" pitchFamily="49" charset="0"/>
              </a:rPr>
              <a:t>else</a:t>
            </a:r>
            <a:r>
              <a:rPr lang="fr-FR" dirty="0" smtClean="0">
                <a:latin typeface="Consolas" panose="020B0609020204030204" pitchFamily="49" charset="0"/>
                <a:cs typeface="Consolas" panose="020B0609020204030204" pitchFamily="49" charset="0"/>
              </a:rPr>
              <a:t> </a:t>
            </a:r>
            <a:r>
              <a:rPr lang="fr-FR" dirty="0" smtClean="0"/>
              <a:t>n’exécutent qu’une seule opérande.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39</a:t>
            </a:fld>
            <a:endParaRPr lang="fr-FR"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35" y="3344185"/>
            <a:ext cx="43243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043" y="3983545"/>
            <a:ext cx="48958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043" y="2707750"/>
            <a:ext cx="4114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387" y="4573083"/>
            <a:ext cx="494347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617471" y="2564904"/>
            <a:ext cx="481221" cy="584775"/>
          </a:xfrm>
          <a:prstGeom prst="rect">
            <a:avLst/>
          </a:prstGeom>
          <a:noFill/>
        </p:spPr>
        <p:txBody>
          <a:bodyPr wrap="none" lIns="91440" tIns="45720" rIns="91440" bIns="45720">
            <a:spAutoFit/>
          </a:bodyPr>
          <a:lstStyle/>
          <a:p>
            <a:pPr algn="ctr"/>
            <a:r>
              <a:rPr lang="fr-FR"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a:t>
            </a:r>
            <a:endPar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8" name="Rectangle 17"/>
          <p:cNvSpPr/>
          <p:nvPr/>
        </p:nvSpPr>
        <p:spPr>
          <a:xfrm>
            <a:off x="5620950" y="3213721"/>
            <a:ext cx="481222"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a:t>
            </a:r>
          </a:p>
        </p:txBody>
      </p:sp>
      <p:sp>
        <p:nvSpPr>
          <p:cNvPr id="19" name="Rectangle 18"/>
          <p:cNvSpPr/>
          <p:nvPr/>
        </p:nvSpPr>
        <p:spPr>
          <a:xfrm>
            <a:off x="5628693" y="3853082"/>
            <a:ext cx="458780"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a:t>
            </a:r>
          </a:p>
        </p:txBody>
      </p:sp>
      <p:sp>
        <p:nvSpPr>
          <p:cNvPr id="20" name="Rectangle 19"/>
          <p:cNvSpPr/>
          <p:nvPr/>
        </p:nvSpPr>
        <p:spPr>
          <a:xfrm>
            <a:off x="5620951" y="4437857"/>
            <a:ext cx="481222" cy="584775"/>
          </a:xfrm>
          <a:prstGeom prst="rect">
            <a:avLst/>
          </a:prstGeom>
          <a:noFill/>
        </p:spPr>
        <p:txBody>
          <a:bodyPr wrap="none" lIns="91440" tIns="45720" rIns="91440" bIns="45720">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t>
            </a:r>
          </a:p>
        </p:txBody>
      </p:sp>
      <p:sp>
        <p:nvSpPr>
          <p:cNvPr id="9" name="ZoneTexte 8"/>
          <p:cNvSpPr txBox="1"/>
          <p:nvPr/>
        </p:nvSpPr>
        <p:spPr>
          <a:xfrm>
            <a:off x="423043" y="5229200"/>
            <a:ext cx="7200800" cy="369332"/>
          </a:xfrm>
          <a:prstGeom prst="rect">
            <a:avLst/>
          </a:prstGeom>
          <a:noFill/>
        </p:spPr>
        <p:txBody>
          <a:bodyPr wrap="square" rtlCol="0">
            <a:spAutoFit/>
          </a:bodyPr>
          <a:lstStyle/>
          <a:p>
            <a:r>
              <a:rPr lang="fr-FR" dirty="0" smtClean="0"/>
              <a:t>Exemples d’utilisation pratique:</a:t>
            </a:r>
            <a:endParaRPr lang="fr-FR" dirty="0"/>
          </a:p>
        </p:txBody>
      </p:sp>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9893" y="5661248"/>
            <a:ext cx="6084092" cy="1024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12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Cheat</a:t>
            </a:r>
            <a:r>
              <a:rPr lang="fr-FR" dirty="0" smtClean="0"/>
              <a:t> </a:t>
            </a:r>
            <a:r>
              <a:rPr lang="fr-FR" dirty="0" err="1" smtClean="0"/>
              <a:t>sheet</a:t>
            </a:r>
            <a:r>
              <a:rPr lang="fr-FR" dirty="0" smtClean="0"/>
              <a:t>: Méthodes de String</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a:t>
            </a:fld>
            <a:endParaRPr lang="fr-FR"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873721"/>
            <a:ext cx="7124700"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36700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Opérateurs logiques: Priorité</a:t>
            </a:r>
            <a:endParaRPr lang="fr-FR" dirty="0"/>
          </a:p>
        </p:txBody>
      </p:sp>
      <p:sp>
        <p:nvSpPr>
          <p:cNvPr id="3" name="Espace réservé du contenu 2"/>
          <p:cNvSpPr>
            <a:spLocks noGrp="1"/>
          </p:cNvSpPr>
          <p:nvPr>
            <p:ph idx="1"/>
          </p:nvPr>
        </p:nvSpPr>
        <p:spPr>
          <a:xfrm>
            <a:off x="457200" y="2276872"/>
            <a:ext cx="8229600" cy="4200128"/>
          </a:xfrm>
        </p:spPr>
        <p:txBody>
          <a:bodyPr/>
          <a:lstStyle/>
          <a:p>
            <a:pPr marL="0" indent="0" algn="ctr">
              <a:buNone/>
            </a:pPr>
            <a:r>
              <a:rPr lang="fr-FR" sz="3200" dirty="0" smtClean="0">
                <a:latin typeface="Consolas" panose="020B0609020204030204" pitchFamily="49" charset="0"/>
                <a:cs typeface="Consolas" panose="020B0609020204030204" pitchFamily="49" charset="0"/>
              </a:rPr>
              <a:t>&amp;&amp;</a:t>
            </a:r>
            <a:r>
              <a:rPr lang="fr-FR" dirty="0" smtClean="0"/>
              <a:t>  est prioritaire à</a:t>
            </a:r>
            <a:r>
              <a:rPr lang="fr-FR" dirty="0" smtClean="0">
                <a:solidFill>
                  <a:schemeClr val="accent1"/>
                </a:solidFill>
              </a:rPr>
              <a:t> </a:t>
            </a:r>
            <a:r>
              <a:rPr lang="fr-FR" dirty="0" smtClean="0"/>
              <a:t> </a:t>
            </a:r>
            <a:r>
              <a:rPr lang="fr-FR" sz="3200" dirty="0" smtClean="0">
                <a:latin typeface="Consolas" panose="020B0609020204030204" pitchFamily="49" charset="0"/>
                <a:cs typeface="Consolas" panose="020B0609020204030204" pitchFamily="49" charset="0"/>
              </a:rPr>
              <a:t>||</a:t>
            </a:r>
            <a:r>
              <a:rPr lang="fr-FR" dirty="0" smtClean="0"/>
              <a:t>  qui est prioritaire à</a:t>
            </a:r>
            <a:r>
              <a:rPr lang="fr-FR" dirty="0" smtClean="0">
                <a:solidFill>
                  <a:schemeClr val="accent1"/>
                </a:solidFill>
              </a:rPr>
              <a:t> </a:t>
            </a:r>
            <a:r>
              <a:rPr lang="fr-FR" dirty="0" smtClean="0"/>
              <a:t> </a:t>
            </a:r>
            <a:r>
              <a:rPr lang="fr-FR" sz="3200" dirty="0" smtClean="0">
                <a:latin typeface="Consolas" panose="020B0609020204030204" pitchFamily="49" charset="0"/>
                <a:cs typeface="Consolas" panose="020B0609020204030204" pitchFamily="49" charset="0"/>
              </a:rPr>
              <a:t>?:</a:t>
            </a:r>
          </a:p>
          <a:p>
            <a:pPr marL="0" indent="0" algn="ctr">
              <a:buNone/>
            </a:pPr>
            <a:endParaRPr lang="fr-FR" sz="3200" dirty="0" smtClean="0">
              <a:latin typeface="Consolas" panose="020B0609020204030204" pitchFamily="49" charset="0"/>
              <a:cs typeface="Consolas" panose="020B0609020204030204" pitchFamily="49" charset="0"/>
            </a:endParaRPr>
          </a:p>
          <a:p>
            <a:pPr marL="0" indent="0" algn="ctr">
              <a:buNone/>
            </a:pPr>
            <a:r>
              <a:rPr lang="pt-BR" dirty="0">
                <a:latin typeface="Consolas" panose="020B0609020204030204" pitchFamily="49" charset="0"/>
                <a:cs typeface="Consolas" panose="020B0609020204030204" pitchFamily="49" charset="0"/>
              </a:rPr>
              <a:t>a &amp;&amp; b || c ? c || b ? a : c &amp;&amp; b : </a:t>
            </a:r>
            <a:r>
              <a:rPr lang="pt-BR" dirty="0" smtClean="0">
                <a:latin typeface="Consolas" panose="020B0609020204030204" pitchFamily="49" charset="0"/>
                <a:cs typeface="Consolas" panose="020B0609020204030204" pitchFamily="49" charset="0"/>
              </a:rPr>
              <a:t>a</a:t>
            </a:r>
          </a:p>
          <a:p>
            <a:pPr marL="0" indent="0" algn="ctr">
              <a:buNone/>
            </a:pPr>
            <a:r>
              <a:rPr lang="pt-BR" sz="4000" b="1" dirty="0" smtClean="0">
                <a:cs typeface="Consolas" panose="020B0609020204030204" pitchFamily="49" charset="0"/>
                <a:sym typeface="Wingdings" panose="05000000000000000000" pitchFamily="2" charset="2"/>
              </a:rPr>
              <a:t></a:t>
            </a:r>
          </a:p>
          <a:p>
            <a:pPr marL="0" indent="0" algn="ctr">
              <a:buNone/>
            </a:pPr>
            <a:r>
              <a:rPr lang="pt-BR" dirty="0" smtClean="0">
                <a:latin typeface="Consolas" panose="020B0609020204030204" pitchFamily="49" charset="0"/>
                <a:cs typeface="Consolas" panose="020B0609020204030204" pitchFamily="49" charset="0"/>
              </a:rPr>
              <a:t>((a </a:t>
            </a:r>
            <a:r>
              <a:rPr lang="pt-BR" dirty="0">
                <a:latin typeface="Consolas" panose="020B0609020204030204" pitchFamily="49" charset="0"/>
                <a:cs typeface="Consolas" panose="020B0609020204030204" pitchFamily="49" charset="0"/>
              </a:rPr>
              <a:t>&amp;&amp; </a:t>
            </a:r>
            <a:r>
              <a:rPr lang="pt-BR" dirty="0" smtClean="0">
                <a:latin typeface="Consolas" panose="020B0609020204030204" pitchFamily="49" charset="0"/>
                <a:cs typeface="Consolas" panose="020B0609020204030204" pitchFamily="49" charset="0"/>
              </a:rPr>
              <a:t>b) </a:t>
            </a:r>
            <a:r>
              <a:rPr lang="pt-BR" dirty="0">
                <a:latin typeface="Consolas" panose="020B0609020204030204" pitchFamily="49" charset="0"/>
                <a:cs typeface="Consolas" panose="020B0609020204030204" pitchFamily="49" charset="0"/>
              </a:rPr>
              <a:t>|| c) ? (c || b) ? a : (c &amp;&amp; b) : a</a:t>
            </a:r>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40</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8</a:t>
            </a:r>
            <a:endParaRPr lang="fr-FR" dirty="0"/>
          </a:p>
        </p:txBody>
      </p:sp>
    </p:spTree>
    <p:extLst>
      <p:ext uri="{BB962C8B-B14F-4D97-AF65-F5344CB8AC3E}">
        <p14:creationId xmlns:p14="http://schemas.microsoft.com/office/powerpoint/2010/main" val="36483261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smtClean="0"/>
              <a:t>Mise à niveau ES2015</a:t>
            </a:r>
            <a:endParaRPr lang="fr-FR" cap="none" dirty="0"/>
          </a:p>
        </p:txBody>
      </p:sp>
      <p:sp>
        <p:nvSpPr>
          <p:cNvPr id="3" name="Sous-titre 2"/>
          <p:cNvSpPr>
            <a:spLocks noGrp="1"/>
          </p:cNvSpPr>
          <p:nvPr>
            <p:ph type="subTitle" idx="1"/>
          </p:nvPr>
        </p:nvSpPr>
        <p:spPr/>
        <p:txBody>
          <a:bodyPr/>
          <a:lstStyle/>
          <a:p>
            <a:r>
              <a:rPr lang="fr-FR" dirty="0" smtClean="0"/>
              <a:t>Exos </a:t>
            </a:r>
            <a:r>
              <a:rPr lang="fr-FR" dirty="0"/>
              <a:t>9</a:t>
            </a:r>
            <a:r>
              <a:rPr lang="fr-FR" dirty="0" smtClean="0"/>
              <a:t> à 13</a:t>
            </a:r>
            <a:endParaRPr lang="fr-FR" dirty="0"/>
          </a:p>
        </p:txBody>
      </p:sp>
      <p:sp>
        <p:nvSpPr>
          <p:cNvPr id="4" name="Espace réservé de la date 3"/>
          <p:cNvSpPr>
            <a:spLocks noGrp="1"/>
          </p:cNvSpPr>
          <p:nvPr>
            <p:ph type="dt" sz="half" idx="10"/>
          </p:nvPr>
        </p:nvSpPr>
        <p:spPr/>
        <p:txBody>
          <a:bodyPr/>
          <a:lstStyle/>
          <a:p>
            <a:fld id="{EC2B3234-8403-48CF-AC9C-1D43E35C4918}"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41</a:t>
            </a:fld>
            <a:endParaRPr lang="fr-FR" dirty="0"/>
          </a:p>
        </p:txBody>
      </p:sp>
    </p:spTree>
    <p:extLst>
      <p:ext uri="{BB962C8B-B14F-4D97-AF65-F5344CB8AC3E}">
        <p14:creationId xmlns:p14="http://schemas.microsoft.com/office/powerpoint/2010/main" val="31037088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Arrow </a:t>
            </a:r>
            <a:r>
              <a:rPr lang="fr-FR" dirty="0" err="1" smtClean="0"/>
              <a:t>functions</a:t>
            </a:r>
            <a:endParaRPr lang="fr-FR" dirty="0"/>
          </a:p>
        </p:txBody>
      </p:sp>
      <p:sp>
        <p:nvSpPr>
          <p:cNvPr id="3" name="Espace réservé du contenu 2"/>
          <p:cNvSpPr>
            <a:spLocks noGrp="1"/>
          </p:cNvSpPr>
          <p:nvPr>
            <p:ph idx="1"/>
          </p:nvPr>
        </p:nvSpPr>
        <p:spPr>
          <a:xfrm>
            <a:off x="179511" y="2924944"/>
            <a:ext cx="8779643" cy="3816424"/>
          </a:xfrm>
        </p:spPr>
        <p:txBody>
          <a:bodyPr>
            <a:noAutofit/>
          </a:bodyPr>
          <a:lstStyle/>
          <a:p>
            <a:pPr marL="0" indent="0">
              <a:spcBef>
                <a:spcPts val="600"/>
              </a:spcBef>
              <a:buNone/>
            </a:pPr>
            <a:r>
              <a:rPr lang="fr-FR" sz="2000" dirty="0" smtClean="0"/>
              <a:t>Les fonctions déclarées avec cette syntaxe raccourcie ont des spécificités :</a:t>
            </a:r>
          </a:p>
          <a:p>
            <a:pPr>
              <a:spcBef>
                <a:spcPts val="600"/>
              </a:spcBef>
            </a:pPr>
            <a:r>
              <a:rPr lang="fr-FR" dirty="0" smtClean="0"/>
              <a:t>Pas de contexte d’exécution</a:t>
            </a:r>
            <a:br>
              <a:rPr lang="fr-FR" dirty="0" smtClean="0"/>
            </a:br>
            <a:r>
              <a:rPr lang="fr-FR" sz="2000" dirty="0" smtClean="0">
                <a:solidFill>
                  <a:schemeClr val="bg1">
                    <a:lumMod val="50000"/>
                  </a:schemeClr>
                </a:solidFill>
              </a:rPr>
              <a:t>(la valeur de </a:t>
            </a:r>
            <a:r>
              <a:rPr lang="fr-FR" sz="2000" dirty="0" err="1" smtClean="0">
                <a:solidFill>
                  <a:schemeClr val="bg1">
                    <a:lumMod val="50000"/>
                  </a:schemeClr>
                </a:solidFill>
                <a:latin typeface="Consolas" panose="020B0609020204030204" pitchFamily="49" charset="0"/>
                <a:cs typeface="Consolas" panose="020B0609020204030204" pitchFamily="49" charset="0"/>
              </a:rPr>
              <a:t>this</a:t>
            </a:r>
            <a:r>
              <a:rPr lang="fr-FR" sz="2000" dirty="0" smtClean="0">
                <a:solidFill>
                  <a:schemeClr val="bg1">
                    <a:lumMod val="50000"/>
                  </a:schemeClr>
                </a:solidFill>
              </a:rPr>
              <a:t> est cherchée dans le scope parent)</a:t>
            </a:r>
          </a:p>
          <a:p>
            <a:pPr>
              <a:spcBef>
                <a:spcPts val="600"/>
              </a:spcBef>
            </a:pPr>
            <a:r>
              <a:rPr lang="fr-FR" dirty="0" smtClean="0"/>
              <a:t>Ne peuvent pas être invoquées en tant que constructeurs</a:t>
            </a:r>
          </a:p>
          <a:p>
            <a:pPr>
              <a:spcBef>
                <a:spcPts val="600"/>
              </a:spcBef>
            </a:pPr>
            <a:endParaRPr lang="fr-FR" dirty="0"/>
          </a:p>
          <a:p>
            <a:pPr marL="0" indent="0">
              <a:spcBef>
                <a:spcPts val="600"/>
              </a:spcBef>
              <a:buNone/>
            </a:pPr>
            <a:r>
              <a:rPr lang="fr-FR" dirty="0" smtClean="0"/>
              <a:t>Courtes et efficaces, elles encouragent un style fonctionnel et sans effets de bord (sans</a:t>
            </a:r>
            <a:r>
              <a:rPr lang="fr-FR" i="1" dirty="0" smtClean="0"/>
              <a:t> </a:t>
            </a:r>
            <a:r>
              <a:rPr lang="fr-FR" i="1" dirty="0" err="1" smtClean="0"/>
              <a:t>closure</a:t>
            </a:r>
            <a:r>
              <a:rPr lang="fr-FR" dirty="0" smtClean="0"/>
              <a: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42</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645643"/>
            <a:ext cx="485775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9</a:t>
            </a:r>
            <a:endParaRPr lang="fr-FR" dirty="0"/>
          </a:p>
        </p:txBody>
      </p:sp>
      <p:sp>
        <p:nvSpPr>
          <p:cNvPr id="7" name="ZoneTexte 6"/>
          <p:cNvSpPr txBox="1"/>
          <p:nvPr/>
        </p:nvSpPr>
        <p:spPr>
          <a:xfrm>
            <a:off x="2915816" y="6195873"/>
            <a:ext cx="5976664"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a:t>Recommandé pour toutes les fonctions hors </a:t>
            </a:r>
            <a:r>
              <a:rPr lang="fr-FR" dirty="0" smtClean="0"/>
              <a:t>méthodes</a:t>
            </a:r>
            <a:endParaRPr lang="fr-FR" dirty="0"/>
          </a:p>
        </p:txBody>
      </p:sp>
    </p:spTree>
    <p:extLst>
      <p:ext uri="{BB962C8B-B14F-4D97-AF65-F5344CB8AC3E}">
        <p14:creationId xmlns:p14="http://schemas.microsoft.com/office/powerpoint/2010/main" val="42054262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Paramètres par défaut</a:t>
            </a:r>
            <a:endParaRPr lang="fr-FR" dirty="0"/>
          </a:p>
        </p:txBody>
      </p:sp>
      <p:sp>
        <p:nvSpPr>
          <p:cNvPr id="3" name="Espace réservé du contenu 2"/>
          <p:cNvSpPr>
            <a:spLocks noGrp="1"/>
          </p:cNvSpPr>
          <p:nvPr>
            <p:ph idx="1"/>
          </p:nvPr>
        </p:nvSpPr>
        <p:spPr>
          <a:xfrm>
            <a:off x="457200" y="1600200"/>
            <a:ext cx="8363272" cy="4876800"/>
          </a:xfrm>
        </p:spPr>
        <p:txBody>
          <a:bodyPr/>
          <a:lstStyle/>
          <a:p>
            <a:pPr marL="0" indent="0">
              <a:buNone/>
            </a:pPr>
            <a:r>
              <a:rPr lang="fr-FR" dirty="0" smtClean="0"/>
              <a:t>Assigne une valeur par défaut si l’argument </a:t>
            </a:r>
            <a:r>
              <a:rPr lang="fr-FR" sz="2000" dirty="0" smtClean="0">
                <a:latin typeface="Consolas" panose="020B0609020204030204" pitchFamily="49" charset="0"/>
                <a:cs typeface="Consolas" panose="020B0609020204030204" pitchFamily="49" charset="0"/>
              </a:rPr>
              <a:t>=== </a:t>
            </a:r>
            <a:r>
              <a:rPr lang="fr-FR" sz="2000" dirty="0" err="1" smtClean="0">
                <a:solidFill>
                  <a:srgbClr val="0070C0"/>
                </a:solidFill>
                <a:latin typeface="Consolas" panose="020B0609020204030204" pitchFamily="49" charset="0"/>
                <a:cs typeface="Consolas" panose="020B0609020204030204" pitchFamily="49" charset="0"/>
              </a:rPr>
              <a:t>undefined</a:t>
            </a:r>
            <a:endParaRPr lang="fr-FR" dirty="0" smtClean="0">
              <a:solidFill>
                <a:srgbClr val="0070C0"/>
              </a:solidFill>
              <a:latin typeface="Consolas" panose="020B0609020204030204" pitchFamily="49" charset="0"/>
              <a:cs typeface="Consolas" panose="020B0609020204030204" pitchFamily="49" charset="0"/>
            </a:endParaRPr>
          </a:p>
          <a:p>
            <a:endParaRPr lang="fr-FR" dirty="0"/>
          </a:p>
          <a:p>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pPr marL="0" indent="0">
              <a:buNone/>
            </a:pPr>
            <a:r>
              <a:rPr lang="fr-FR" dirty="0" smtClean="0"/>
              <a:t>Fonctionne aussi avec les </a:t>
            </a:r>
            <a:r>
              <a:rPr lang="fr-FR" dirty="0" err="1" smtClean="0"/>
              <a:t>arrow</a:t>
            </a:r>
            <a:r>
              <a:rPr lang="fr-FR" dirty="0" smtClean="0"/>
              <a:t> </a:t>
            </a:r>
            <a:r>
              <a:rPr lang="fr-FR" dirty="0" err="1" smtClean="0"/>
              <a:t>functions</a:t>
            </a:r>
            <a:r>
              <a:rPr lang="fr-FR" dirty="0" smtClean="0"/>
              <a:t> :</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43</a:t>
            </a:fld>
            <a:endParaRPr lang="fr-FR"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132856"/>
            <a:ext cx="588645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843" y="6165304"/>
            <a:ext cx="51720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50207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Paramètres par défaut</a:t>
            </a:r>
          </a:p>
        </p:txBody>
      </p:sp>
      <p:sp>
        <p:nvSpPr>
          <p:cNvPr id="3" name="Espace réservé du contenu 2"/>
          <p:cNvSpPr>
            <a:spLocks noGrp="1"/>
          </p:cNvSpPr>
          <p:nvPr>
            <p:ph idx="1"/>
          </p:nvPr>
        </p:nvSpPr>
        <p:spPr>
          <a:xfrm>
            <a:off x="457199" y="1600200"/>
            <a:ext cx="7931225" cy="4876800"/>
          </a:xfrm>
        </p:spPr>
        <p:txBody>
          <a:bodyPr/>
          <a:lstStyle/>
          <a:p>
            <a:r>
              <a:rPr lang="fr-FR" dirty="0" smtClean="0"/>
              <a:t>Peuvent être des expressions utilisant d’autres arguments ou variables du scope.</a:t>
            </a:r>
          </a:p>
          <a:p>
            <a:endParaRPr lang="fr-FR" dirty="0" smtClean="0"/>
          </a:p>
          <a:p>
            <a:r>
              <a:rPr lang="fr-FR" dirty="0" smtClean="0"/>
              <a:t>Si la valeur par défaut est une expression, elle ne sera exécutée que si nécessaire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44</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973" y="4509120"/>
            <a:ext cx="844867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71989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Sucre syntaxique: méthodes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45</a:t>
            </a:fld>
            <a:endParaRPr lang="fr-FR"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4191000" cy="143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724275"/>
            <a:ext cx="1905000"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66369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Sucre syntaxique: clé et valeur</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46</a:t>
            </a:fld>
            <a:endParaRPr lang="fr-FR"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36" y="1732812"/>
            <a:ext cx="3789040" cy="421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36" y="2348880"/>
            <a:ext cx="313372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36" y="2824733"/>
            <a:ext cx="3667125"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920" y="2348880"/>
            <a:ext cx="472440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43229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Sucre syntaxique: clés calculées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47</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36" y="1732812"/>
            <a:ext cx="3789040" cy="421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20888"/>
            <a:ext cx="33528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2432492"/>
            <a:ext cx="447675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58822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Opérateurs Spread / </a:t>
            </a:r>
            <a:r>
              <a:rPr lang="fr-FR" dirty="0" err="1" smtClean="0"/>
              <a:t>Rest</a:t>
            </a:r>
            <a:endParaRPr lang="fr-FR" dirty="0"/>
          </a:p>
        </p:txBody>
      </p:sp>
      <p:sp>
        <p:nvSpPr>
          <p:cNvPr id="3" name="Espace réservé du contenu 2"/>
          <p:cNvSpPr>
            <a:spLocks noGrp="1"/>
          </p:cNvSpPr>
          <p:nvPr>
            <p:ph idx="1"/>
          </p:nvPr>
        </p:nvSpPr>
        <p:spPr/>
        <p:txBody>
          <a:bodyPr/>
          <a:lstStyle/>
          <a:p>
            <a:pPr marL="0" indent="0">
              <a:buNone/>
            </a:pPr>
            <a:r>
              <a:rPr lang="fr-FR" dirty="0" smtClean="0"/>
              <a:t>Spread : convertit un objet </a:t>
            </a:r>
            <a:r>
              <a:rPr lang="fr-FR" dirty="0" err="1" smtClean="0"/>
              <a:t>itérable</a:t>
            </a:r>
            <a:r>
              <a:rPr lang="fr-FR" dirty="0" smtClean="0"/>
              <a:t> en liste d’arguments</a:t>
            </a:r>
          </a:p>
          <a:p>
            <a:endParaRPr lang="fr-FR" dirty="0"/>
          </a:p>
          <a:p>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48</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40549"/>
            <a:ext cx="398145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4" y="4774043"/>
            <a:ext cx="270510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789040"/>
            <a:ext cx="2514600"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5949280"/>
            <a:ext cx="43815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6929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Opérateurs Spread / </a:t>
            </a:r>
            <a:r>
              <a:rPr lang="fr-FR" dirty="0" err="1" smtClean="0"/>
              <a:t>Rest</a:t>
            </a:r>
            <a:endParaRPr lang="fr-FR" dirty="0"/>
          </a:p>
        </p:txBody>
      </p:sp>
      <p:sp>
        <p:nvSpPr>
          <p:cNvPr id="3" name="Espace réservé du contenu 2"/>
          <p:cNvSpPr>
            <a:spLocks noGrp="1"/>
          </p:cNvSpPr>
          <p:nvPr>
            <p:ph idx="1"/>
          </p:nvPr>
        </p:nvSpPr>
        <p:spPr/>
        <p:txBody>
          <a:bodyPr/>
          <a:lstStyle/>
          <a:p>
            <a:pPr marL="0" indent="0">
              <a:buNone/>
            </a:pPr>
            <a:r>
              <a:rPr lang="fr-FR" dirty="0" err="1" smtClean="0"/>
              <a:t>Rest</a:t>
            </a:r>
            <a:r>
              <a:rPr lang="fr-FR" dirty="0" smtClean="0"/>
              <a:t> : convertit une liste d’arguments en </a:t>
            </a:r>
            <a:r>
              <a:rPr lang="fr-FR" dirty="0" err="1" smtClean="0"/>
              <a:t>Array</a:t>
            </a:r>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49</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228850"/>
            <a:ext cx="710565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414743"/>
            <a:ext cx="552450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72341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Cheat</a:t>
            </a:r>
            <a:r>
              <a:rPr lang="fr-FR" dirty="0" smtClean="0"/>
              <a:t> </a:t>
            </a:r>
            <a:r>
              <a:rPr lang="fr-FR" dirty="0" err="1" smtClean="0"/>
              <a:t>sheet</a:t>
            </a:r>
            <a:r>
              <a:rPr lang="fr-FR" dirty="0" smtClean="0"/>
              <a:t>: Méthodes de </a:t>
            </a:r>
            <a:r>
              <a:rPr lang="fr-FR" dirty="0" err="1" smtClean="0"/>
              <a:t>Array</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484784"/>
            <a:ext cx="6135687" cy="506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4651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340768"/>
            <a:ext cx="8229600" cy="606524"/>
          </a:xfrm>
        </p:spPr>
        <p:txBody>
          <a:bodyPr>
            <a:normAutofit/>
          </a:bodyPr>
          <a:lstStyle/>
          <a:p>
            <a:r>
              <a:rPr lang="fr-FR" sz="2800" dirty="0" smtClean="0"/>
              <a:t>Object </a:t>
            </a:r>
            <a:r>
              <a:rPr lang="fr-FR" sz="2800" dirty="0" err="1" smtClean="0"/>
              <a:t>properties</a:t>
            </a:r>
            <a:r>
              <a:rPr lang="fr-FR" sz="2800" dirty="0" smtClean="0"/>
              <a:t> (ES2018)</a:t>
            </a:r>
            <a:endParaRPr lang="fr-FR" sz="2800" dirty="0"/>
          </a:p>
        </p:txBody>
      </p:sp>
      <p:sp>
        <p:nvSpPr>
          <p:cNvPr id="3" name="Espace réservé du contenu 2"/>
          <p:cNvSpPr>
            <a:spLocks noGrp="1"/>
          </p:cNvSpPr>
          <p:nvPr>
            <p:ph idx="1"/>
          </p:nvPr>
        </p:nvSpPr>
        <p:spPr>
          <a:xfrm>
            <a:off x="457200" y="1988840"/>
            <a:ext cx="8229600" cy="4488160"/>
          </a:xfrm>
        </p:spPr>
        <p:txBody>
          <a:bodyPr/>
          <a:lstStyle/>
          <a:p>
            <a:pPr marL="0" indent="0">
              <a:buNone/>
            </a:pPr>
            <a:r>
              <a:rPr lang="fr-FR" sz="2000" dirty="0" smtClean="0"/>
              <a:t>Ne fonctionne qu’avec les propriétés énumérables</a:t>
            </a:r>
            <a:endParaRPr lang="fr-FR" sz="2000" dirty="0" smtClean="0">
              <a:latin typeface="Consolas" panose="020B0609020204030204" pitchFamily="49" charset="0"/>
              <a:cs typeface="Consolas" panose="020B0609020204030204" pitchFamily="49" charset="0"/>
            </a:endParaRPr>
          </a:p>
          <a:p>
            <a:r>
              <a:rPr lang="fr-FR" dirty="0" err="1" smtClean="0"/>
              <a:t>Rest</a:t>
            </a:r>
            <a:r>
              <a:rPr lang="fr-FR" dirty="0" smtClean="0"/>
              <a:t> </a:t>
            </a:r>
            <a:r>
              <a:rPr lang="fr-FR" dirty="0" err="1" smtClean="0"/>
              <a:t>properties</a:t>
            </a:r>
            <a:r>
              <a:rPr lang="fr-FR" dirty="0" smtClean="0"/>
              <a:t> :</a:t>
            </a:r>
          </a:p>
          <a:p>
            <a:endParaRPr lang="fr-FR" dirty="0"/>
          </a:p>
          <a:p>
            <a:endParaRPr lang="fr-FR" dirty="0" smtClean="0"/>
          </a:p>
          <a:p>
            <a:endParaRPr lang="fr-FR" dirty="0"/>
          </a:p>
          <a:p>
            <a:endParaRPr lang="fr-FR" dirty="0" smtClean="0"/>
          </a:p>
          <a:p>
            <a:r>
              <a:rPr lang="fr-FR" dirty="0" smtClean="0"/>
              <a:t>Spread </a:t>
            </a:r>
            <a:r>
              <a:rPr lang="fr-FR" dirty="0" err="1" smtClean="0"/>
              <a:t>properties</a:t>
            </a:r>
            <a:r>
              <a:rPr lang="fr-FR" dirty="0" smtClean="0"/>
              <a:t> :</a:t>
            </a:r>
          </a:p>
          <a:p>
            <a:endParaRPr lang="fr-FR" dirty="0"/>
          </a:p>
          <a:p>
            <a:endParaRPr lang="fr-FR" dirty="0" smtClean="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50</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003" y="3068960"/>
            <a:ext cx="630555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359" y="5301208"/>
            <a:ext cx="442912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10</a:t>
            </a:r>
            <a:endParaRPr lang="fr-FR" dirty="0"/>
          </a:p>
        </p:txBody>
      </p:sp>
      <p:sp>
        <p:nvSpPr>
          <p:cNvPr id="10" name="Titre 1"/>
          <p:cNvSpPr txBox="1">
            <a:spLocks/>
          </p:cNvSpPr>
          <p:nvPr/>
        </p:nvSpPr>
        <p:spPr>
          <a:xfrm>
            <a:off x="457200" y="5334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fr-FR" dirty="0" smtClean="0"/>
              <a:t>Opérateurs Spread / </a:t>
            </a:r>
            <a:r>
              <a:rPr lang="fr-FR" dirty="0" err="1" smtClean="0"/>
              <a:t>Rest</a:t>
            </a:r>
            <a:endParaRPr lang="fr-FR" dirty="0"/>
          </a:p>
        </p:txBody>
      </p:sp>
    </p:spTree>
    <p:extLst>
      <p:ext uri="{BB962C8B-B14F-4D97-AF65-F5344CB8AC3E}">
        <p14:creationId xmlns:p14="http://schemas.microsoft.com/office/powerpoint/2010/main" val="16862970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Destructuring</a:t>
            </a:r>
            <a:endParaRPr lang="fr-FR" dirty="0"/>
          </a:p>
        </p:txBody>
      </p:sp>
      <p:sp>
        <p:nvSpPr>
          <p:cNvPr id="3" name="Espace réservé du contenu 2"/>
          <p:cNvSpPr>
            <a:spLocks noGrp="1"/>
          </p:cNvSpPr>
          <p:nvPr>
            <p:ph idx="1"/>
          </p:nvPr>
        </p:nvSpPr>
        <p:spPr/>
        <p:txBody>
          <a:bodyPr/>
          <a:lstStyle/>
          <a:p>
            <a:pPr marL="0" indent="0">
              <a:buNone/>
            </a:pPr>
            <a:r>
              <a:rPr lang="fr-FR" dirty="0" smtClean="0"/>
              <a:t>Assigne des variables selon une structure d’objet / d’</a:t>
            </a:r>
            <a:r>
              <a:rPr lang="fr-FR" dirty="0" err="1" smtClean="0"/>
              <a:t>Array</a:t>
            </a:r>
            <a:endParaRPr lang="fr-FR" dirty="0" smtClean="0"/>
          </a:p>
          <a:p>
            <a:pPr marL="0" indent="0">
              <a:buNone/>
            </a:pP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51</a:t>
            </a:fld>
            <a:endParaRPr lang="fr-F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007" y="2196802"/>
            <a:ext cx="7591425" cy="440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72960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Destructuring</a:t>
            </a:r>
            <a:endParaRPr lang="fr-FR" dirty="0"/>
          </a:p>
        </p:txBody>
      </p:sp>
      <p:sp>
        <p:nvSpPr>
          <p:cNvPr id="3" name="Espace réservé du contenu 2"/>
          <p:cNvSpPr>
            <a:spLocks noGrp="1"/>
          </p:cNvSpPr>
          <p:nvPr>
            <p:ph idx="1"/>
          </p:nvPr>
        </p:nvSpPr>
        <p:spPr>
          <a:xfrm>
            <a:off x="457200" y="1600200"/>
            <a:ext cx="8229600" cy="4997152"/>
          </a:xfrm>
        </p:spPr>
        <p:txBody>
          <a:bodyPr>
            <a:normAutofit/>
          </a:bodyPr>
          <a:lstStyle/>
          <a:p>
            <a:pPr marL="0" indent="0">
              <a:buNone/>
            </a:pPr>
            <a:r>
              <a:rPr lang="fr-FR" dirty="0" smtClean="0"/>
              <a:t>Fonctionne aussi avec les paramètres de fonctions:</a:t>
            </a:r>
          </a:p>
          <a:p>
            <a:endParaRPr lang="fr-FR" dirty="0"/>
          </a:p>
          <a:p>
            <a:endParaRPr lang="fr-FR" dirty="0" smtClean="0"/>
          </a:p>
          <a:p>
            <a:endParaRPr lang="fr-FR" dirty="0"/>
          </a:p>
          <a:p>
            <a:endParaRPr lang="fr-FR" dirty="0" smtClean="0"/>
          </a:p>
          <a:p>
            <a:endParaRPr lang="fr-FR" dirty="0"/>
          </a:p>
          <a:p>
            <a:pPr marL="0" indent="0">
              <a:buNone/>
            </a:pPr>
            <a:r>
              <a:rPr lang="fr-FR" dirty="0" smtClean="0"/>
              <a:t/>
            </a:r>
            <a:br>
              <a:rPr lang="fr-FR" dirty="0" smtClean="0"/>
            </a:br>
            <a:endParaRPr lang="fr-FR" dirty="0" smtClean="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52</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2157413"/>
            <a:ext cx="7239000"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11</a:t>
            </a:r>
            <a:endParaRPr lang="fr-FR" dirty="0"/>
          </a:p>
        </p:txBody>
      </p:sp>
    </p:spTree>
    <p:extLst>
      <p:ext uri="{BB962C8B-B14F-4D97-AF65-F5344CB8AC3E}">
        <p14:creationId xmlns:p14="http://schemas.microsoft.com/office/powerpoint/2010/main" val="13634028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Sucre syntaxique : expressivité vs lisibilité</a:t>
            </a:r>
            <a:endParaRPr lang="fr-FR" dirty="0"/>
          </a:p>
        </p:txBody>
      </p:sp>
      <p:sp>
        <p:nvSpPr>
          <p:cNvPr id="3" name="Espace réservé du contenu 2"/>
          <p:cNvSpPr>
            <a:spLocks noGrp="1"/>
          </p:cNvSpPr>
          <p:nvPr>
            <p:ph idx="1"/>
          </p:nvPr>
        </p:nvSpPr>
        <p:spPr/>
        <p:txBody>
          <a:bodyPr/>
          <a:lstStyle/>
          <a:p>
            <a:pPr marL="0" indent="0">
              <a:buNone/>
            </a:pPr>
            <a:r>
              <a:rPr lang="fr-FR" dirty="0" err="1" smtClean="0"/>
              <a:t>Destructuring</a:t>
            </a:r>
            <a:r>
              <a:rPr lang="fr-FR" dirty="0" smtClean="0"/>
              <a:t>, spread, tout ça peut être combiné…</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53</a:t>
            </a:fld>
            <a:endParaRPr lang="fr-FR"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0" y="2132856"/>
            <a:ext cx="7353300" cy="444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Connecteur droit avec flèche 9"/>
          <p:cNvCxnSpPr/>
          <p:nvPr/>
        </p:nvCxnSpPr>
        <p:spPr>
          <a:xfrm>
            <a:off x="7164288" y="2780928"/>
            <a:ext cx="216024" cy="7200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necteur droit avec flèche 11"/>
          <p:cNvCxnSpPr/>
          <p:nvPr/>
        </p:nvCxnSpPr>
        <p:spPr>
          <a:xfrm>
            <a:off x="4644008" y="2780928"/>
            <a:ext cx="0" cy="648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necteur droit avec flèche 14"/>
          <p:cNvCxnSpPr/>
          <p:nvPr/>
        </p:nvCxnSpPr>
        <p:spPr>
          <a:xfrm>
            <a:off x="1835696" y="2852936"/>
            <a:ext cx="0"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ZoneTexte 15"/>
          <p:cNvSpPr txBox="1"/>
          <p:nvPr/>
        </p:nvSpPr>
        <p:spPr>
          <a:xfrm>
            <a:off x="895350" y="3501008"/>
            <a:ext cx="2452514" cy="369332"/>
          </a:xfrm>
          <a:prstGeom prst="rect">
            <a:avLst/>
          </a:prstGeom>
          <a:noFill/>
        </p:spPr>
        <p:txBody>
          <a:bodyPr wrap="square" rtlCol="0">
            <a:spAutoFit/>
          </a:bodyPr>
          <a:lstStyle/>
          <a:p>
            <a:r>
              <a:rPr lang="fr-FR" dirty="0" smtClean="0">
                <a:solidFill>
                  <a:schemeClr val="accent1"/>
                </a:solidFill>
              </a:rPr>
              <a:t>Spread </a:t>
            </a:r>
            <a:r>
              <a:rPr lang="fr-FR" dirty="0" err="1" smtClean="0">
                <a:solidFill>
                  <a:schemeClr val="accent1"/>
                </a:solidFill>
              </a:rPr>
              <a:t>properties</a:t>
            </a:r>
            <a:endParaRPr lang="fr-FR" dirty="0">
              <a:solidFill>
                <a:schemeClr val="accent1"/>
              </a:solidFill>
            </a:endParaRPr>
          </a:p>
        </p:txBody>
      </p:sp>
      <p:sp>
        <p:nvSpPr>
          <p:cNvPr id="20" name="ZoneTexte 19"/>
          <p:cNvSpPr txBox="1"/>
          <p:nvPr/>
        </p:nvSpPr>
        <p:spPr>
          <a:xfrm>
            <a:off x="3347864" y="3491716"/>
            <a:ext cx="2668538" cy="369332"/>
          </a:xfrm>
          <a:prstGeom prst="rect">
            <a:avLst/>
          </a:prstGeom>
          <a:noFill/>
        </p:spPr>
        <p:txBody>
          <a:bodyPr wrap="square" rtlCol="0">
            <a:spAutoFit/>
          </a:bodyPr>
          <a:lstStyle/>
          <a:p>
            <a:r>
              <a:rPr lang="fr-FR" dirty="0" err="1" smtClean="0">
                <a:solidFill>
                  <a:schemeClr val="accent1"/>
                </a:solidFill>
              </a:rPr>
              <a:t>Computed</a:t>
            </a:r>
            <a:r>
              <a:rPr lang="fr-FR" dirty="0" smtClean="0">
                <a:solidFill>
                  <a:schemeClr val="accent1"/>
                </a:solidFill>
              </a:rPr>
              <a:t> </a:t>
            </a:r>
            <a:r>
              <a:rPr lang="fr-FR" dirty="0" err="1" smtClean="0">
                <a:solidFill>
                  <a:schemeClr val="accent1"/>
                </a:solidFill>
              </a:rPr>
              <a:t>property</a:t>
            </a:r>
            <a:r>
              <a:rPr lang="fr-FR" dirty="0" smtClean="0">
                <a:solidFill>
                  <a:schemeClr val="accent1"/>
                </a:solidFill>
              </a:rPr>
              <a:t> key</a:t>
            </a:r>
            <a:endParaRPr lang="fr-FR" dirty="0">
              <a:solidFill>
                <a:schemeClr val="accent1"/>
              </a:solidFill>
            </a:endParaRPr>
          </a:p>
        </p:txBody>
      </p:sp>
      <p:sp>
        <p:nvSpPr>
          <p:cNvPr id="22" name="ZoneTexte 21"/>
          <p:cNvSpPr txBox="1"/>
          <p:nvPr/>
        </p:nvSpPr>
        <p:spPr>
          <a:xfrm>
            <a:off x="6228184" y="3491716"/>
            <a:ext cx="2841687" cy="369332"/>
          </a:xfrm>
          <a:prstGeom prst="rect">
            <a:avLst/>
          </a:prstGeom>
          <a:noFill/>
        </p:spPr>
        <p:txBody>
          <a:bodyPr wrap="square" rtlCol="0">
            <a:spAutoFit/>
          </a:bodyPr>
          <a:lstStyle/>
          <a:p>
            <a:r>
              <a:rPr lang="fr-FR" dirty="0" err="1" smtClean="0">
                <a:solidFill>
                  <a:schemeClr val="accent1"/>
                </a:solidFill>
              </a:rPr>
              <a:t>Destructuring</a:t>
            </a:r>
            <a:r>
              <a:rPr lang="fr-FR" dirty="0" smtClean="0">
                <a:solidFill>
                  <a:schemeClr val="accent1"/>
                </a:solidFill>
              </a:rPr>
              <a:t> </a:t>
            </a:r>
            <a:r>
              <a:rPr lang="fr-FR" dirty="0" err="1" smtClean="0">
                <a:solidFill>
                  <a:schemeClr val="accent1"/>
                </a:solidFill>
              </a:rPr>
              <a:t>assignment</a:t>
            </a:r>
            <a:endParaRPr lang="fr-FR" dirty="0">
              <a:solidFill>
                <a:schemeClr val="accent1"/>
              </a:solidFill>
            </a:endParaRPr>
          </a:p>
        </p:txBody>
      </p:sp>
      <p:sp>
        <p:nvSpPr>
          <p:cNvPr id="18" name="ZoneTexte 17"/>
          <p:cNvSpPr txBox="1"/>
          <p:nvPr/>
        </p:nvSpPr>
        <p:spPr>
          <a:xfrm>
            <a:off x="6424891" y="5657701"/>
            <a:ext cx="2448272"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fr-FR" dirty="0" smtClean="0"/>
              <a:t>Le sucre, délicieux mais à consommer avec modération</a:t>
            </a:r>
            <a:endParaRPr lang="fr-FR" dirty="0"/>
          </a:p>
        </p:txBody>
      </p:sp>
    </p:spTree>
    <p:extLst>
      <p:ext uri="{BB962C8B-B14F-4D97-AF65-F5344CB8AC3E}">
        <p14:creationId xmlns:p14="http://schemas.microsoft.com/office/powerpoint/2010/main" val="26354785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Template strings</a:t>
            </a:r>
            <a:endParaRPr lang="fr-FR" dirty="0"/>
          </a:p>
        </p:txBody>
      </p:sp>
      <p:sp>
        <p:nvSpPr>
          <p:cNvPr id="3" name="Espace réservé du contenu 2"/>
          <p:cNvSpPr>
            <a:spLocks noGrp="1"/>
          </p:cNvSpPr>
          <p:nvPr>
            <p:ph idx="1"/>
          </p:nvPr>
        </p:nvSpPr>
        <p:spPr>
          <a:xfrm>
            <a:off x="457200" y="1600200"/>
            <a:ext cx="8229600" cy="3124944"/>
          </a:xfrm>
        </p:spPr>
        <p:txBody>
          <a:bodyPr/>
          <a:lstStyle/>
          <a:p>
            <a:pPr marL="0" indent="0">
              <a:buNone/>
            </a:pPr>
            <a:r>
              <a:rPr lang="fr-FR" dirty="0" smtClean="0"/>
              <a:t>Nouvelle forme de déclaration littérale de String en ES6,</a:t>
            </a:r>
            <a:r>
              <a:rPr lang="fr-FR" dirty="0"/>
              <a:t/>
            </a:r>
            <a:br>
              <a:rPr lang="fr-FR" dirty="0"/>
            </a:br>
            <a:r>
              <a:rPr lang="fr-FR" dirty="0" smtClean="0"/>
              <a:t>utilisant </a:t>
            </a:r>
            <a:r>
              <a:rPr lang="fr-FR" dirty="0"/>
              <a:t>le caractère </a:t>
            </a:r>
            <a:r>
              <a:rPr lang="fr-FR" dirty="0" err="1"/>
              <a:t>backtick</a:t>
            </a:r>
            <a:r>
              <a:rPr lang="fr-FR" dirty="0"/>
              <a:t> </a:t>
            </a:r>
            <a:r>
              <a:rPr lang="fr-FR" b="1" dirty="0" smtClean="0"/>
              <a:t>` `</a:t>
            </a:r>
            <a:r>
              <a:rPr lang="fr-FR" dirty="0" smtClean="0"/>
              <a:t> </a:t>
            </a:r>
            <a:r>
              <a:rPr lang="fr-FR" dirty="0"/>
              <a:t>(AltGr+7)</a:t>
            </a:r>
          </a:p>
          <a:p>
            <a:pPr marL="0" indent="0">
              <a:buNone/>
            </a:pPr>
            <a:r>
              <a:rPr lang="fr-FR" dirty="0" smtClean="0"/>
              <a:t>Permet :</a:t>
            </a:r>
          </a:p>
          <a:p>
            <a:r>
              <a:rPr lang="fr-FR" dirty="0" smtClean="0"/>
              <a:t>l’interpolation de variables et expressions</a:t>
            </a:r>
          </a:p>
          <a:p>
            <a:r>
              <a:rPr lang="fr-FR" dirty="0" smtClean="0"/>
              <a:t>les sauts de ligne </a:t>
            </a:r>
            <a:r>
              <a:rPr lang="fr-FR" dirty="0" smtClean="0">
                <a:sym typeface="Wingdings" panose="05000000000000000000" pitchFamily="2" charset="2"/>
              </a:rPr>
              <a:t></a:t>
            </a:r>
          </a:p>
          <a:p>
            <a:endParaRPr lang="fr-FR" dirty="0">
              <a:sym typeface="Wingdings" panose="05000000000000000000" pitchFamily="2" charset="2"/>
            </a:endParaRPr>
          </a:p>
          <a:p>
            <a:endParaRPr lang="fr-FR" dirty="0" smtClean="0">
              <a:sym typeface="Wingdings" panose="05000000000000000000" pitchFamily="2" charset="2"/>
            </a:endParaRPr>
          </a:p>
          <a:p>
            <a:endParaRPr lang="fr-FR" dirty="0">
              <a:sym typeface="Wingdings" panose="05000000000000000000" pitchFamily="2" charset="2"/>
            </a:endParaRPr>
          </a:p>
          <a:p>
            <a:endParaRPr lang="fr-FR" dirty="0" smtClean="0">
              <a:sym typeface="Wingdings" panose="05000000000000000000" pitchFamily="2" charset="2"/>
            </a:endParaRP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54</a:t>
            </a:fld>
            <a:endParaRPr lang="fr-FR" dirty="0"/>
          </a:p>
        </p:txBody>
      </p:sp>
      <p:sp>
        <p:nvSpPr>
          <p:cNvPr id="7" name="ZoneTexte 6"/>
          <p:cNvSpPr txBox="1"/>
          <p:nvPr/>
        </p:nvSpPr>
        <p:spPr>
          <a:xfrm>
            <a:off x="453714" y="6161080"/>
            <a:ext cx="8164262"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smtClean="0">
                <a:sym typeface="Wingdings" panose="05000000000000000000" pitchFamily="2" charset="2"/>
              </a:rPr>
              <a:t>Recommandé</a:t>
            </a:r>
            <a:r>
              <a:rPr lang="fr-FR" dirty="0" smtClean="0">
                <a:sym typeface="Wingdings" panose="05000000000000000000" pitchFamily="2" charset="2"/>
              </a:rPr>
              <a:t>: utilisez les </a:t>
            </a:r>
            <a:r>
              <a:rPr lang="fr-FR" dirty="0" err="1" smtClean="0">
                <a:sym typeface="Wingdings" panose="05000000000000000000" pitchFamily="2" charset="2"/>
              </a:rPr>
              <a:t>template</a:t>
            </a:r>
            <a:r>
              <a:rPr lang="fr-FR" dirty="0" smtClean="0">
                <a:sym typeface="Wingdings" panose="05000000000000000000" pitchFamily="2" charset="2"/>
              </a:rPr>
              <a:t> strings pour </a:t>
            </a:r>
            <a:r>
              <a:rPr lang="fr-FR" dirty="0">
                <a:sym typeface="Wingdings" panose="05000000000000000000" pitchFamily="2" charset="2"/>
              </a:rPr>
              <a:t>toutes les String non </a:t>
            </a:r>
            <a:r>
              <a:rPr lang="fr-FR" dirty="0" smtClean="0">
                <a:sym typeface="Wingdings" panose="05000000000000000000" pitchFamily="2" charset="2"/>
              </a:rPr>
              <a:t>triviales</a:t>
            </a:r>
            <a:endParaRPr lang="fr-FR"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4293096"/>
            <a:ext cx="432435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57697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Tagged</a:t>
            </a:r>
            <a:r>
              <a:rPr lang="fr-FR" dirty="0" smtClean="0"/>
              <a:t> Template strings</a:t>
            </a:r>
            <a:endParaRPr lang="fr-FR" dirty="0"/>
          </a:p>
        </p:txBody>
      </p:sp>
      <p:sp>
        <p:nvSpPr>
          <p:cNvPr id="3" name="Espace réservé du contenu 2"/>
          <p:cNvSpPr>
            <a:spLocks noGrp="1"/>
          </p:cNvSpPr>
          <p:nvPr>
            <p:ph idx="1"/>
          </p:nvPr>
        </p:nvSpPr>
        <p:spPr>
          <a:xfrm>
            <a:off x="251520" y="1556792"/>
            <a:ext cx="8507288" cy="1036712"/>
          </a:xfrm>
        </p:spPr>
        <p:txBody>
          <a:bodyPr/>
          <a:lstStyle/>
          <a:p>
            <a:pPr marL="0" indent="0">
              <a:buNone/>
            </a:pPr>
            <a:r>
              <a:rPr lang="fr-FR" sz="2000" dirty="0" smtClean="0"/>
              <a:t>Si une référence de fonction précède une </a:t>
            </a:r>
            <a:r>
              <a:rPr lang="fr-FR" sz="2000" dirty="0" err="1" smtClean="0"/>
              <a:t>template</a:t>
            </a:r>
            <a:r>
              <a:rPr lang="fr-FR" sz="2000" dirty="0" smtClean="0"/>
              <a:t> string, cette fonction est invoquée avec les parties statiques et dynamiques de la String :</a:t>
            </a:r>
            <a:endParaRPr lang="fr-FR" sz="2000" dirty="0" smtClean="0">
              <a:sym typeface="Wingdings" panose="05000000000000000000" pitchFamily="2" charset="2"/>
            </a:endParaRPr>
          </a:p>
          <a:p>
            <a:endParaRPr lang="fr-FR" dirty="0">
              <a:sym typeface="Wingdings" panose="05000000000000000000" pitchFamily="2" charset="2"/>
            </a:endParaRPr>
          </a:p>
          <a:p>
            <a:endParaRPr lang="fr-FR" dirty="0" smtClean="0">
              <a:sym typeface="Wingdings" panose="05000000000000000000" pitchFamily="2" charset="2"/>
            </a:endParaRPr>
          </a:p>
          <a:p>
            <a:endParaRPr lang="fr-FR" dirty="0">
              <a:sym typeface="Wingdings" panose="05000000000000000000" pitchFamily="2" charset="2"/>
            </a:endParaRPr>
          </a:p>
          <a:p>
            <a:endParaRPr lang="fr-FR" dirty="0" smtClean="0">
              <a:sym typeface="Wingdings" panose="05000000000000000000" pitchFamily="2" charset="2"/>
            </a:endParaRP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55</a:t>
            </a:fld>
            <a:endParaRPr lang="fr-FR" dirty="0"/>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509120"/>
            <a:ext cx="3886200"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11" y="5565680"/>
            <a:ext cx="404812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4509120"/>
            <a:ext cx="2154556" cy="902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2120" y="5699030"/>
            <a:ext cx="2520280" cy="668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12</a:t>
            </a:r>
            <a:endParaRPr lang="fr-FR" dirty="0"/>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413" y="2479675"/>
            <a:ext cx="7621587"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80613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Map</a:t>
            </a:r>
            <a:r>
              <a:rPr lang="fr-FR" dirty="0"/>
              <a:t> </a:t>
            </a:r>
            <a:r>
              <a:rPr lang="fr-FR" dirty="0" smtClean="0"/>
              <a:t>&amp; Set</a:t>
            </a:r>
            <a:endParaRPr lang="fr-FR" dirty="0"/>
          </a:p>
        </p:txBody>
      </p:sp>
      <p:sp>
        <p:nvSpPr>
          <p:cNvPr id="3" name="Espace réservé du contenu 2"/>
          <p:cNvSpPr>
            <a:spLocks noGrp="1"/>
          </p:cNvSpPr>
          <p:nvPr>
            <p:ph idx="1"/>
          </p:nvPr>
        </p:nvSpPr>
        <p:spPr/>
        <p:txBody>
          <a:bodyPr/>
          <a:lstStyle/>
          <a:p>
            <a:r>
              <a:rPr lang="fr-FR" dirty="0" err="1" smtClean="0"/>
              <a:t>Map</a:t>
            </a:r>
            <a:r>
              <a:rPr lang="fr-FR" dirty="0" smtClean="0"/>
              <a:t>: collection de clés/valeur comme les objets, mais les clés peuvent être de n’importe quel type</a:t>
            </a:r>
          </a:p>
          <a:p>
            <a:r>
              <a:rPr lang="fr-FR" dirty="0" smtClean="0"/>
              <a:t>Set: collection de valeurs sans clés, garantie d’unicité</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56</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72" y="3068960"/>
            <a:ext cx="31813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937" y="3068961"/>
            <a:ext cx="5184576" cy="1450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172" y="3970873"/>
            <a:ext cx="16478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72" y="4690953"/>
            <a:ext cx="27146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815" y="5339025"/>
            <a:ext cx="14192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2956" y="4653136"/>
            <a:ext cx="145732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1969" y="5296162"/>
            <a:ext cx="28765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8377" y="5658112"/>
            <a:ext cx="19812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2955" y="6172919"/>
            <a:ext cx="5215549" cy="33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Connecteur droit 7"/>
          <p:cNvCxnSpPr/>
          <p:nvPr/>
        </p:nvCxnSpPr>
        <p:spPr>
          <a:xfrm>
            <a:off x="3689921" y="2996952"/>
            <a:ext cx="0" cy="2980248"/>
          </a:xfrm>
          <a:prstGeom prst="line">
            <a:avLst/>
          </a:prstGeom>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13</a:t>
            </a:r>
            <a:endParaRPr lang="fr-FR" dirty="0"/>
          </a:p>
        </p:txBody>
      </p:sp>
    </p:spTree>
    <p:extLst>
      <p:ext uri="{BB962C8B-B14F-4D97-AF65-F5344CB8AC3E}">
        <p14:creationId xmlns:p14="http://schemas.microsoft.com/office/powerpoint/2010/main" val="19929865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Modules (ou ESM pour désambiguïser)</a:t>
            </a:r>
            <a:endParaRPr lang="fr-FR" dirty="0"/>
          </a:p>
        </p:txBody>
      </p:sp>
      <p:sp>
        <p:nvSpPr>
          <p:cNvPr id="3" name="Espace réservé du contenu 2"/>
          <p:cNvSpPr>
            <a:spLocks noGrp="1"/>
          </p:cNvSpPr>
          <p:nvPr>
            <p:ph idx="1"/>
          </p:nvPr>
        </p:nvSpPr>
        <p:spPr>
          <a:xfrm>
            <a:off x="457200" y="1484784"/>
            <a:ext cx="8229600" cy="5257800"/>
          </a:xfrm>
        </p:spPr>
        <p:txBody>
          <a:bodyPr>
            <a:normAutofit/>
          </a:bodyPr>
          <a:lstStyle/>
          <a:p>
            <a:pPr marL="0" indent="0">
              <a:buNone/>
            </a:pPr>
            <a:r>
              <a:rPr lang="fr-FR" sz="2000" dirty="0" smtClean="0"/>
              <a:t>La solution standard longuement attendue pour gérer un code modulaire (réparti en plusieurs fichiers distincts)</a:t>
            </a:r>
          </a:p>
          <a:p>
            <a:pPr marL="0" indent="0">
              <a:buNone/>
            </a:pPr>
            <a:r>
              <a:rPr lang="fr-FR" sz="2000" b="1" u="sng" dirty="0" smtClean="0"/>
              <a:t>Remplace et rend caduc:</a:t>
            </a:r>
          </a:p>
          <a:p>
            <a:pPr lvl="1"/>
            <a:r>
              <a:rPr lang="fr-FR" dirty="0" err="1" smtClean="0"/>
              <a:t>CommonJS</a:t>
            </a:r>
            <a:r>
              <a:rPr lang="fr-FR" b="1" dirty="0" smtClean="0"/>
              <a:t> </a:t>
            </a:r>
            <a:r>
              <a:rPr lang="fr-FR" dirty="0" smtClean="0"/>
              <a:t>(utilisé notamment par </a:t>
            </a:r>
            <a:r>
              <a:rPr lang="fr-FR" dirty="0" err="1" smtClean="0"/>
              <a:t>Node</a:t>
            </a:r>
            <a:r>
              <a:rPr lang="fr-FR" dirty="0" smtClean="0"/>
              <a:t>)</a:t>
            </a:r>
          </a:p>
          <a:p>
            <a:pPr marL="548640" lvl="2" indent="0">
              <a:buNone/>
            </a:pPr>
            <a:endParaRPr lang="fr-FR" dirty="0"/>
          </a:p>
          <a:p>
            <a:pPr lvl="1"/>
            <a:endParaRPr lang="fr-FR" dirty="0" smtClean="0"/>
          </a:p>
          <a:p>
            <a:pPr lvl="1"/>
            <a:r>
              <a:rPr lang="fr-FR" dirty="0" err="1" smtClean="0"/>
              <a:t>Asynchronous</a:t>
            </a:r>
            <a:r>
              <a:rPr lang="fr-FR" dirty="0" smtClean="0"/>
              <a:t> Module </a:t>
            </a:r>
            <a:r>
              <a:rPr lang="fr-FR" dirty="0" err="1" smtClean="0"/>
              <a:t>Definition</a:t>
            </a:r>
            <a:r>
              <a:rPr lang="fr-FR" dirty="0" smtClean="0"/>
              <a:t> (AMD)</a:t>
            </a:r>
          </a:p>
          <a:p>
            <a:pPr lvl="1"/>
            <a:endParaRPr lang="fr-FR" dirty="0"/>
          </a:p>
          <a:p>
            <a:pPr lvl="1"/>
            <a:endParaRPr lang="fr-FR" dirty="0" smtClean="0"/>
          </a:p>
          <a:p>
            <a:pPr lvl="1"/>
            <a:endParaRPr lang="fr-FR" dirty="0" smtClean="0"/>
          </a:p>
          <a:p>
            <a:pPr lvl="1"/>
            <a:r>
              <a:rPr lang="fr-FR" dirty="0" smtClean="0"/>
              <a:t>Universal Module </a:t>
            </a:r>
            <a:r>
              <a:rPr lang="fr-FR" dirty="0" err="1" smtClean="0"/>
              <a:t>Definition</a:t>
            </a:r>
            <a:r>
              <a:rPr lang="fr-FR" dirty="0" smtClean="0"/>
              <a:t> (UMD)</a:t>
            </a:r>
          </a:p>
          <a:p>
            <a:pPr marL="548640" lvl="2" indent="0">
              <a:buNone/>
            </a:pPr>
            <a:r>
              <a:rPr lang="fr-FR" i="1" dirty="0" smtClean="0"/>
              <a:t>Pattern combinant </a:t>
            </a:r>
            <a:r>
              <a:rPr lang="fr-FR" i="1" dirty="0" err="1" smtClean="0"/>
              <a:t>CommonJS</a:t>
            </a:r>
            <a:r>
              <a:rPr lang="fr-FR" i="1" dirty="0" smtClean="0"/>
              <a:t>, AMD et utilisant de variables globales pour être sûr d’être compris par tous les systèmes de modules</a:t>
            </a:r>
            <a:br>
              <a:rPr lang="fr-FR" i="1" dirty="0" smtClean="0"/>
            </a:br>
            <a:endParaRPr lang="fr-FR" i="1" dirty="0" smtClean="0"/>
          </a:p>
          <a:p>
            <a:pPr lvl="1"/>
            <a:r>
              <a:rPr lang="fr-FR" dirty="0" smtClean="0"/>
              <a:t>le recours aux variables globales et les </a:t>
            </a:r>
            <a:r>
              <a:rPr lang="fr-FR" dirty="0" smtClean="0">
                <a:latin typeface="Consolas" panose="020B0609020204030204" pitchFamily="49" charset="0"/>
                <a:cs typeface="Consolas" panose="020B0609020204030204" pitchFamily="49" charset="0"/>
              </a:rPr>
              <a:t>&lt;script&gt; </a:t>
            </a:r>
            <a:r>
              <a:rPr lang="fr-FR" dirty="0" smtClean="0"/>
              <a:t>à ordonner</a:t>
            </a: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57</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376" y="4077072"/>
            <a:ext cx="6505575"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068960"/>
            <a:ext cx="364807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88049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wo module scopes, with one reaching into the other to grab an export"/>
          <p:cNvPicPr>
            <a:picLocks noChangeAspect="1" noChangeArrowheads="1"/>
          </p:cNvPicPr>
          <p:nvPr/>
        </p:nvPicPr>
        <p:blipFill rotWithShape="1">
          <a:blip r:embed="rId3">
            <a:extLst>
              <a:ext uri="{28A0092B-C50C-407E-A947-70E740481C1C}">
                <a14:useLocalDpi xmlns:a14="http://schemas.microsoft.com/office/drawing/2010/main" val="0"/>
              </a:ext>
            </a:extLst>
          </a:blip>
          <a:srcRect r="13072"/>
          <a:stretch/>
        </p:blipFill>
        <p:spPr bwMode="auto">
          <a:xfrm>
            <a:off x="5004048" y="2132856"/>
            <a:ext cx="4139952"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smtClean="0"/>
              <a:t>Modules</a:t>
            </a:r>
            <a:endParaRPr lang="fr-FR" dirty="0"/>
          </a:p>
        </p:txBody>
      </p:sp>
      <p:sp>
        <p:nvSpPr>
          <p:cNvPr id="3" name="Espace réservé du contenu 2"/>
          <p:cNvSpPr>
            <a:spLocks noGrp="1"/>
          </p:cNvSpPr>
          <p:nvPr>
            <p:ph idx="1"/>
          </p:nvPr>
        </p:nvSpPr>
        <p:spPr/>
        <p:txBody>
          <a:bodyPr/>
          <a:lstStyle/>
          <a:p>
            <a:pPr marL="0" indent="0">
              <a:buNone/>
            </a:pPr>
            <a:r>
              <a:rPr lang="fr-FR" dirty="0" smtClean="0"/>
              <a:t>Deux mots-clés: </a:t>
            </a:r>
            <a:r>
              <a:rPr lang="fr-FR" dirty="0" smtClean="0">
                <a:latin typeface="Consolas" panose="020B0609020204030204" pitchFamily="49" charset="0"/>
                <a:cs typeface="Consolas" panose="020B0609020204030204" pitchFamily="49" charset="0"/>
              </a:rPr>
              <a:t>import</a:t>
            </a:r>
            <a:r>
              <a:rPr lang="fr-FR" dirty="0" smtClean="0"/>
              <a:t> et </a:t>
            </a:r>
            <a:r>
              <a:rPr lang="fr-FR" dirty="0" smtClean="0">
                <a:latin typeface="Consolas" panose="020B0609020204030204" pitchFamily="49" charset="0"/>
                <a:cs typeface="Consolas" panose="020B0609020204030204" pitchFamily="49" charset="0"/>
              </a:rPr>
              <a:t>export</a:t>
            </a:r>
          </a:p>
          <a:p>
            <a:pPr marL="0" indent="0">
              <a:buNone/>
            </a:pPr>
            <a:r>
              <a:rPr lang="fr-FR" dirty="0" smtClean="0"/>
              <a:t>On distingue les import nommés</a:t>
            </a:r>
            <a:br>
              <a:rPr lang="fr-FR" dirty="0" smtClean="0"/>
            </a:br>
            <a:r>
              <a:rPr lang="fr-FR" dirty="0" smtClean="0"/>
              <a:t>des imports par défaut</a:t>
            </a:r>
            <a:br>
              <a:rPr lang="fr-FR" dirty="0" smtClean="0"/>
            </a:br>
            <a:endParaRPr lang="fr-FR" dirty="0" smtClean="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58</a:t>
            </a:fld>
            <a:endParaRPr lang="fr-FR"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996952"/>
            <a:ext cx="523875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5085184"/>
            <a:ext cx="447675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22624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Modules</a:t>
            </a:r>
            <a:endParaRPr lang="fr-FR" dirty="0"/>
          </a:p>
        </p:txBody>
      </p:sp>
      <p:sp>
        <p:nvSpPr>
          <p:cNvPr id="3" name="Espace réservé du contenu 2"/>
          <p:cNvSpPr>
            <a:spLocks noGrp="1"/>
          </p:cNvSpPr>
          <p:nvPr>
            <p:ph idx="1"/>
          </p:nvPr>
        </p:nvSpPr>
        <p:spPr>
          <a:xfrm>
            <a:off x="457200" y="1600200"/>
            <a:ext cx="8363272" cy="4876800"/>
          </a:xfrm>
        </p:spPr>
        <p:txBody>
          <a:bodyPr>
            <a:normAutofit/>
          </a:bodyPr>
          <a:lstStyle/>
          <a:p>
            <a:pPr marL="0" indent="0">
              <a:buNone/>
            </a:pPr>
            <a:r>
              <a:rPr lang="fr-FR" dirty="0" smtClean="0"/>
              <a:t>Les modules ont un contexte d’exécution différent des scripts classiques:</a:t>
            </a:r>
          </a:p>
          <a:p>
            <a:pPr lvl="1"/>
            <a:r>
              <a:rPr lang="fr-FR" dirty="0" smtClean="0"/>
              <a:t>mode </a:t>
            </a:r>
            <a:r>
              <a:rPr lang="fr-FR" dirty="0"/>
              <a:t>s</a:t>
            </a:r>
            <a:r>
              <a:rPr lang="fr-FR" dirty="0" smtClean="0"/>
              <a:t>trict utilisé par défaut </a:t>
            </a:r>
            <a:r>
              <a:rPr lang="fr-FR" dirty="0" smtClean="0">
                <a:latin typeface="Consolas" panose="020B0609020204030204" pitchFamily="49" charset="0"/>
                <a:cs typeface="Consolas" panose="020B0609020204030204" pitchFamily="49" charset="0"/>
              </a:rPr>
              <a:t>(</a:t>
            </a:r>
            <a:r>
              <a:rPr lang="fr-FR" dirty="0">
                <a:latin typeface="Consolas" panose="020B0609020204030204" pitchFamily="49" charset="0"/>
                <a:cs typeface="Consolas" panose="020B0609020204030204" pitchFamily="49" charset="0"/>
              </a:rPr>
              <a:t>"use strict";</a:t>
            </a:r>
            <a:r>
              <a:rPr lang="fr-FR" dirty="0" smtClean="0"/>
              <a:t>)</a:t>
            </a:r>
          </a:p>
          <a:p>
            <a:pPr lvl="2"/>
            <a:r>
              <a:rPr lang="fr-FR" dirty="0" smtClean="0"/>
              <a:t>exceptions explicites sur certaines erreurs silencieuses</a:t>
            </a:r>
          </a:p>
          <a:p>
            <a:pPr lvl="2"/>
            <a:r>
              <a:rPr lang="fr-FR" dirty="0" smtClean="0"/>
              <a:t>de nouveaux mots-clés sont réservés comme noms de variables</a:t>
            </a:r>
          </a:p>
          <a:p>
            <a:pPr lvl="2"/>
            <a:r>
              <a:rPr lang="fr-FR" dirty="0" smtClean="0"/>
              <a:t>interdit les variables non explicitement déclarées</a:t>
            </a:r>
          </a:p>
          <a:p>
            <a:pPr lvl="1"/>
            <a:r>
              <a:rPr lang="fr-FR" dirty="0" smtClean="0"/>
              <a:t>pas de contexte global (</a:t>
            </a:r>
            <a:r>
              <a:rPr lang="fr-FR" dirty="0" err="1" smtClean="0">
                <a:latin typeface="Consolas" panose="020B0609020204030204" pitchFamily="49" charset="0"/>
                <a:cs typeface="Consolas" panose="020B0609020204030204" pitchFamily="49" charset="0"/>
              </a:rPr>
              <a:t>this</a:t>
            </a:r>
            <a:r>
              <a:rPr lang="fr-FR" dirty="0" smtClean="0">
                <a:latin typeface="Consolas" panose="020B0609020204030204" pitchFamily="49" charset="0"/>
                <a:cs typeface="Consolas" panose="020B0609020204030204" pitchFamily="49" charset="0"/>
              </a:rPr>
              <a:t> === </a:t>
            </a:r>
            <a:r>
              <a:rPr lang="fr-FR" dirty="0" err="1" smtClean="0">
                <a:latin typeface="Consolas" panose="020B0609020204030204" pitchFamily="49" charset="0"/>
                <a:cs typeface="Consolas" panose="020B0609020204030204" pitchFamily="49" charset="0"/>
              </a:rPr>
              <a:t>undefined</a:t>
            </a:r>
            <a:r>
              <a:rPr lang="fr-FR" dirty="0" smtClean="0"/>
              <a:t> dans le scope global)</a:t>
            </a:r>
          </a:p>
          <a:p>
            <a:pPr lvl="1"/>
            <a:endParaRPr lang="fr-FR" dirty="0" smtClean="0"/>
          </a:p>
          <a:p>
            <a:pPr marL="0" indent="0">
              <a:buNone/>
            </a:pPr>
            <a:r>
              <a:rPr lang="fr-FR" dirty="0" smtClean="0"/>
              <a:t>Il faut donc </a:t>
            </a:r>
            <a:r>
              <a:rPr lang="fr-FR" dirty="0" err="1" smtClean="0"/>
              <a:t>parser</a:t>
            </a:r>
            <a:r>
              <a:rPr lang="fr-FR" dirty="0" smtClean="0"/>
              <a:t> différemment le code si c’est un module:</a:t>
            </a:r>
          </a:p>
          <a:p>
            <a:pPr marL="0" indent="0">
              <a:buNone/>
            </a:pPr>
            <a:endParaRPr lang="fr-FR" sz="2000" dirty="0" smtClean="0"/>
          </a:p>
          <a:p>
            <a:pPr marL="0" indent="0">
              <a:buNone/>
            </a:pPr>
            <a:r>
              <a:rPr lang="fr-FR" sz="2000" dirty="0" smtClean="0"/>
              <a:t>Sur navigateur: </a:t>
            </a:r>
            <a:r>
              <a:rPr lang="fr-FR" sz="2000" dirty="0" smtClean="0">
                <a:solidFill>
                  <a:srgbClr val="999999"/>
                </a:solidFill>
              </a:rPr>
              <a:t>&lt;</a:t>
            </a:r>
            <a:r>
              <a:rPr lang="fr-FR" sz="2000" dirty="0" smtClean="0">
                <a:solidFill>
                  <a:srgbClr val="990055"/>
                </a:solidFill>
              </a:rPr>
              <a:t>script </a:t>
            </a:r>
            <a:r>
              <a:rPr lang="fr-FR" sz="2000" dirty="0">
                <a:solidFill>
                  <a:srgbClr val="669900"/>
                </a:solidFill>
              </a:rPr>
              <a:t>type</a:t>
            </a:r>
            <a:r>
              <a:rPr lang="fr-FR" sz="2000" dirty="0">
                <a:solidFill>
                  <a:srgbClr val="999999"/>
                </a:solidFill>
              </a:rPr>
              <a:t>="</a:t>
            </a:r>
            <a:r>
              <a:rPr lang="fr-FR" sz="2000" dirty="0">
                <a:solidFill>
                  <a:srgbClr val="0077AA"/>
                </a:solidFill>
              </a:rPr>
              <a:t>module</a:t>
            </a:r>
            <a:r>
              <a:rPr lang="fr-FR" sz="2000" dirty="0">
                <a:solidFill>
                  <a:srgbClr val="999999"/>
                </a:solidFill>
              </a:rPr>
              <a:t>"</a:t>
            </a:r>
            <a:r>
              <a:rPr lang="fr-FR" sz="2000" dirty="0">
                <a:solidFill>
                  <a:srgbClr val="990055"/>
                </a:solidFill>
              </a:rPr>
              <a:t> </a:t>
            </a:r>
            <a:r>
              <a:rPr lang="fr-FR" sz="2000" dirty="0" err="1">
                <a:solidFill>
                  <a:srgbClr val="669900"/>
                </a:solidFill>
              </a:rPr>
              <a:t>src</a:t>
            </a:r>
            <a:r>
              <a:rPr lang="fr-FR" sz="2000" dirty="0">
                <a:solidFill>
                  <a:srgbClr val="999999"/>
                </a:solidFill>
              </a:rPr>
              <a:t>="</a:t>
            </a:r>
            <a:r>
              <a:rPr lang="fr-FR" sz="2000" dirty="0">
                <a:solidFill>
                  <a:srgbClr val="0077AA"/>
                </a:solidFill>
              </a:rPr>
              <a:t>index.js</a:t>
            </a:r>
            <a:r>
              <a:rPr lang="fr-FR" sz="2000" dirty="0">
                <a:solidFill>
                  <a:srgbClr val="999999"/>
                </a:solidFill>
              </a:rPr>
              <a:t>"&gt;&lt;/</a:t>
            </a:r>
            <a:r>
              <a:rPr lang="fr-FR" sz="2000" dirty="0">
                <a:solidFill>
                  <a:srgbClr val="990055"/>
                </a:solidFill>
              </a:rPr>
              <a:t>script</a:t>
            </a:r>
            <a:r>
              <a:rPr lang="fr-FR" sz="2000" dirty="0" smtClean="0">
                <a:solidFill>
                  <a:srgbClr val="999999"/>
                </a:solidFill>
              </a:rPr>
              <a:t>&gt;</a:t>
            </a:r>
          </a:p>
          <a:p>
            <a:pPr marL="0" indent="0">
              <a:buNone/>
            </a:pPr>
            <a:endParaRPr lang="fr-FR" sz="2000" dirty="0">
              <a:solidFill>
                <a:srgbClr val="999999"/>
              </a:solidFill>
            </a:endParaRPr>
          </a:p>
          <a:p>
            <a:pPr marL="0" indent="0">
              <a:buNone/>
            </a:pPr>
            <a:r>
              <a:rPr lang="fr-FR" sz="2000" dirty="0" smtClean="0"/>
              <a:t>Sur Node.js: utiliser l’extension </a:t>
            </a:r>
            <a:r>
              <a:rPr lang="fr-FR" sz="2000" dirty="0" smtClean="0">
                <a:latin typeface="Consolas" panose="020B0609020204030204" pitchFamily="49" charset="0"/>
                <a:cs typeface="Consolas" panose="020B0609020204030204" pitchFamily="49" charset="0"/>
              </a:rPr>
              <a:t>.</a:t>
            </a:r>
            <a:r>
              <a:rPr lang="fr-FR" sz="2000" dirty="0" err="1" smtClean="0">
                <a:latin typeface="Consolas" panose="020B0609020204030204" pitchFamily="49" charset="0"/>
                <a:cs typeface="Consolas" panose="020B0609020204030204" pitchFamily="49" charset="0"/>
              </a:rPr>
              <a:t>mjs</a:t>
            </a:r>
            <a:r>
              <a:rPr lang="fr-FR" sz="2000" dirty="0" smtClean="0">
                <a:latin typeface="Consolas" panose="020B0609020204030204" pitchFamily="49" charset="0"/>
                <a:cs typeface="Consolas" panose="020B0609020204030204" pitchFamily="49" charset="0"/>
              </a:rPr>
              <a:t> </a:t>
            </a:r>
            <a:r>
              <a:rPr lang="fr-FR" sz="2000" dirty="0" smtClean="0"/>
              <a:t>au lieu de </a:t>
            </a:r>
            <a:r>
              <a:rPr lang="fr-FR" sz="2000" dirty="0" smtClean="0">
                <a:latin typeface="Consolas" panose="020B0609020204030204" pitchFamily="49" charset="0"/>
                <a:cs typeface="Consolas" panose="020B0609020204030204" pitchFamily="49" charset="0"/>
              </a:rPr>
              <a:t>.</a:t>
            </a:r>
            <a:r>
              <a:rPr lang="fr-FR" sz="2000" dirty="0" err="1" smtClean="0">
                <a:latin typeface="Consolas" panose="020B0609020204030204" pitchFamily="49" charset="0"/>
                <a:cs typeface="Consolas" panose="020B0609020204030204" pitchFamily="49" charset="0"/>
              </a:rPr>
              <a:t>js</a:t>
            </a:r>
            <a:endParaRPr lang="fr-FR" sz="2000"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59</a:t>
            </a:fld>
            <a:endParaRPr lang="fr-FR" dirty="0"/>
          </a:p>
        </p:txBody>
      </p:sp>
    </p:spTree>
    <p:extLst>
      <p:ext uri="{BB962C8B-B14F-4D97-AF65-F5344CB8AC3E}">
        <p14:creationId xmlns:p14="http://schemas.microsoft.com/office/powerpoint/2010/main" val="14409538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Cheat</a:t>
            </a:r>
            <a:r>
              <a:rPr lang="fr-FR" dirty="0" smtClean="0"/>
              <a:t> </a:t>
            </a:r>
            <a:r>
              <a:rPr lang="fr-FR" dirty="0" err="1" smtClean="0"/>
              <a:t>sheet</a:t>
            </a:r>
            <a:r>
              <a:rPr lang="fr-FR" dirty="0" smtClean="0"/>
              <a:t>: </a:t>
            </a:r>
            <a:r>
              <a:rPr lang="fr-FR" dirty="0" err="1" smtClean="0"/>
              <a:t>Map</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88840"/>
            <a:ext cx="6780808" cy="381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74407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2r4s9p1yi1fa2jd7j43zph8r-wpengine.netdna-ssl.com/files/2018/03/10_construc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628800"/>
            <a:ext cx="7629170" cy="46085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smtClean="0"/>
              <a:t>Modules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60</a:t>
            </a:fld>
            <a:endParaRPr lang="fr-FR" dirty="0"/>
          </a:p>
        </p:txBody>
      </p:sp>
      <p:sp>
        <p:nvSpPr>
          <p:cNvPr id="7" name="Rectangle 6"/>
          <p:cNvSpPr/>
          <p:nvPr/>
        </p:nvSpPr>
        <p:spPr>
          <a:xfrm>
            <a:off x="179512" y="6350664"/>
            <a:ext cx="7056784" cy="369332"/>
          </a:xfrm>
          <a:prstGeom prst="rect">
            <a:avLst/>
          </a:prstGeom>
        </p:spPr>
        <p:txBody>
          <a:bodyPr wrap="square">
            <a:spAutoFit/>
          </a:bodyPr>
          <a:lstStyle/>
          <a:p>
            <a:r>
              <a:rPr lang="fr-FR" dirty="0">
                <a:solidFill>
                  <a:srgbClr val="0070C0"/>
                </a:solidFill>
              </a:rPr>
              <a:t>https://hacks.mozilla.org/2018/03/es-modules-a-cartoon-deep-dive/</a:t>
            </a:r>
          </a:p>
        </p:txBody>
      </p:sp>
    </p:spTree>
    <p:extLst>
      <p:ext uri="{BB962C8B-B14F-4D97-AF65-F5344CB8AC3E}">
        <p14:creationId xmlns:p14="http://schemas.microsoft.com/office/powerpoint/2010/main" val="28261718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Modules: import dynamique</a:t>
            </a:r>
            <a:endParaRPr lang="fr-FR" dirty="0"/>
          </a:p>
        </p:txBody>
      </p:sp>
      <p:sp>
        <p:nvSpPr>
          <p:cNvPr id="3" name="Espace réservé du contenu 2"/>
          <p:cNvSpPr>
            <a:spLocks noGrp="1"/>
          </p:cNvSpPr>
          <p:nvPr>
            <p:ph idx="1"/>
          </p:nvPr>
        </p:nvSpPr>
        <p:spPr/>
        <p:txBody>
          <a:bodyPr/>
          <a:lstStyle/>
          <a:p>
            <a:pPr marL="0" indent="0">
              <a:buNone/>
            </a:pPr>
            <a:r>
              <a:rPr lang="fr-FR" dirty="0" smtClean="0"/>
              <a:t>Quand </a:t>
            </a:r>
            <a:r>
              <a:rPr lang="fr-FR" dirty="0" smtClean="0">
                <a:latin typeface="Consolas" panose="020B0609020204030204" pitchFamily="49" charset="0"/>
                <a:cs typeface="Consolas" panose="020B0609020204030204" pitchFamily="49" charset="0"/>
              </a:rPr>
              <a:t>import</a:t>
            </a:r>
            <a:r>
              <a:rPr lang="fr-FR" dirty="0" smtClean="0"/>
              <a:t> est appelé comme une fonction, le module est importé de façon asynchrone. </a:t>
            </a:r>
            <a:br>
              <a:rPr lang="fr-FR" dirty="0" smtClean="0"/>
            </a:br>
            <a:r>
              <a:rPr lang="fr-FR" dirty="0" smtClean="0"/>
              <a:t>C’est très utile pour télécharger du code à la demande et optimiser le temps de chargement de vos applications.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61</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212009"/>
            <a:ext cx="5853072" cy="331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49513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Modules: quid du support ?</a:t>
            </a:r>
            <a:endParaRPr lang="fr-FR" dirty="0"/>
          </a:p>
        </p:txBody>
      </p:sp>
      <p:sp>
        <p:nvSpPr>
          <p:cNvPr id="3" name="Espace réservé du contenu 2"/>
          <p:cNvSpPr>
            <a:spLocks noGrp="1"/>
          </p:cNvSpPr>
          <p:nvPr>
            <p:ph idx="1"/>
          </p:nvPr>
        </p:nvSpPr>
        <p:spPr>
          <a:xfrm>
            <a:off x="457200" y="1600200"/>
            <a:ext cx="8229600" cy="4853136"/>
          </a:xfrm>
        </p:spPr>
        <p:txBody>
          <a:bodyPr>
            <a:normAutofit/>
          </a:bodyPr>
          <a:lstStyle/>
          <a:p>
            <a:pPr marL="0" indent="0">
              <a:buNone/>
            </a:pPr>
            <a:r>
              <a:rPr lang="fr-FR" sz="2000" dirty="0" smtClean="0"/>
              <a:t>Support assez faible en 2018: Chrome 61, </a:t>
            </a:r>
            <a:r>
              <a:rPr lang="fr-FR" sz="2000" dirty="0" err="1" smtClean="0"/>
              <a:t>Edge</a:t>
            </a:r>
            <a:r>
              <a:rPr lang="fr-FR" sz="2000" dirty="0" smtClean="0"/>
              <a:t> 16, Firefox 60</a:t>
            </a:r>
          </a:p>
          <a:p>
            <a:pPr marL="0" indent="0">
              <a:buNone/>
            </a:pPr>
            <a:r>
              <a:rPr lang="fr-FR" sz="2000" dirty="0" smtClean="0"/>
              <a:t>Mais ils sont déjà largement utilisés grâce aux </a:t>
            </a:r>
            <a:r>
              <a:rPr lang="fr-FR" sz="2000" dirty="0" err="1" smtClean="0"/>
              <a:t>bundlers</a:t>
            </a:r>
            <a:r>
              <a:rPr lang="fr-FR" sz="2000" dirty="0" smtClean="0"/>
              <a:t> comme </a:t>
            </a:r>
            <a:br>
              <a:rPr lang="fr-FR" sz="2000" dirty="0" smtClean="0"/>
            </a:br>
            <a:r>
              <a:rPr lang="fr-FR" sz="2000" dirty="0" err="1" smtClean="0"/>
              <a:t>Webpack</a:t>
            </a:r>
            <a:r>
              <a:rPr lang="fr-FR" sz="2000" dirty="0" smtClean="0"/>
              <a:t>, </a:t>
            </a:r>
            <a:r>
              <a:rPr lang="fr-FR" sz="2000" dirty="0" err="1" smtClean="0"/>
              <a:t>Parcel</a:t>
            </a:r>
            <a:r>
              <a:rPr lang="fr-FR" sz="2000" dirty="0" smtClean="0"/>
              <a:t> ou </a:t>
            </a:r>
            <a:r>
              <a:rPr lang="fr-FR" sz="2000" dirty="0" err="1" smtClean="0"/>
              <a:t>Rollup</a:t>
            </a:r>
            <a:endParaRPr lang="fr-FR" sz="2000" dirty="0" smtClean="0"/>
          </a:p>
          <a:p>
            <a:endParaRPr lang="fr-FR" dirty="0"/>
          </a:p>
          <a:p>
            <a:endParaRPr lang="fr-FR" dirty="0" smtClean="0"/>
          </a:p>
          <a:p>
            <a:endParaRPr lang="fr-FR" dirty="0"/>
          </a:p>
          <a:p>
            <a:endParaRPr lang="fr-FR" dirty="0" smtClean="0"/>
          </a:p>
          <a:p>
            <a:endParaRPr lang="fr-FR" dirty="0" smtClean="0"/>
          </a:p>
          <a:p>
            <a:pPr marL="0" indent="0">
              <a:buNone/>
            </a:pPr>
            <a:endParaRPr lang="fr-FR" dirty="0"/>
          </a:p>
          <a:p>
            <a:pPr marL="0" indent="0">
              <a:buNone/>
            </a:pPr>
            <a:endParaRPr lang="fr-FR" dirty="0" smtClean="0"/>
          </a:p>
          <a:p>
            <a:pPr marL="0" indent="0">
              <a:buNone/>
            </a:pPr>
            <a:r>
              <a:rPr lang="fr-FR" sz="2000" dirty="0" smtClean="0"/>
              <a:t>Les </a:t>
            </a:r>
            <a:r>
              <a:rPr lang="fr-FR" sz="2000" dirty="0" err="1" smtClean="0"/>
              <a:t>bundlers</a:t>
            </a:r>
            <a:r>
              <a:rPr lang="fr-FR" sz="2000" dirty="0" smtClean="0"/>
              <a:t> prémâchent le travail du navigateur en produisant des bundles JS optimisés.</a:t>
            </a: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62</a:t>
            </a:fld>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388" y="2934603"/>
            <a:ext cx="5817940" cy="243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52564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Modules: script </a:t>
            </a:r>
            <a:r>
              <a:rPr lang="fr-FR" dirty="0" err="1" smtClean="0"/>
              <a:t>nomodule</a:t>
            </a:r>
            <a:endParaRPr lang="fr-FR" dirty="0"/>
          </a:p>
        </p:txBody>
      </p:sp>
      <p:sp>
        <p:nvSpPr>
          <p:cNvPr id="3" name="Espace réservé du contenu 2"/>
          <p:cNvSpPr>
            <a:spLocks noGrp="1"/>
          </p:cNvSpPr>
          <p:nvPr>
            <p:ph idx="1"/>
          </p:nvPr>
        </p:nvSpPr>
        <p:spPr>
          <a:xfrm>
            <a:off x="457200" y="1600200"/>
            <a:ext cx="8507288" cy="4876800"/>
          </a:xfrm>
        </p:spPr>
        <p:txBody>
          <a:bodyPr>
            <a:normAutofit/>
          </a:bodyPr>
          <a:lstStyle/>
          <a:p>
            <a:pPr marL="0" indent="0">
              <a:buNone/>
            </a:pPr>
            <a:r>
              <a:rPr lang="fr-FR" dirty="0" smtClean="0"/>
              <a:t>Les navigateurs ne supportant pas les modules peuvent charger un script alternatif avec l’attribut </a:t>
            </a:r>
            <a:r>
              <a:rPr lang="fr-FR" dirty="0" err="1" smtClean="0">
                <a:latin typeface="Consolas" panose="020B0609020204030204" pitchFamily="49" charset="0"/>
                <a:cs typeface="Consolas" panose="020B0609020204030204" pitchFamily="49" charset="0"/>
              </a:rPr>
              <a:t>nomodule</a:t>
            </a:r>
            <a:endParaRPr lang="fr-FR" dirty="0" smtClean="0">
              <a:latin typeface="Consolas" panose="020B0609020204030204" pitchFamily="49" charset="0"/>
              <a:cs typeface="Consolas" panose="020B0609020204030204" pitchFamily="49" charset="0"/>
            </a:endParaRPr>
          </a:p>
          <a:p>
            <a:pPr marL="0" indent="0">
              <a:buNone/>
            </a:pPr>
            <a:endParaRPr lang="fr-FR" dirty="0" smtClean="0"/>
          </a:p>
          <a:p>
            <a:endParaRPr lang="fr-FR" dirty="0" smtClean="0"/>
          </a:p>
          <a:p>
            <a:pPr marL="0" indent="0">
              <a:buNone/>
            </a:pPr>
            <a:endParaRPr lang="fr-FR" sz="2000" i="1" dirty="0"/>
          </a:p>
          <a:p>
            <a:pPr marL="0" indent="0">
              <a:buNone/>
            </a:pPr>
            <a:endParaRPr lang="fr-FR" sz="2000" i="1" dirty="0" smtClean="0"/>
          </a:p>
          <a:p>
            <a:pPr marL="0" indent="0">
              <a:buNone/>
            </a:pPr>
            <a:endParaRPr lang="fr-FR" sz="2000" i="1" dirty="0" smtClean="0"/>
          </a:p>
          <a:p>
            <a:pPr marL="0" indent="0">
              <a:buNone/>
            </a:pPr>
            <a:endParaRPr lang="fr-FR" sz="2000" i="1" dirty="0"/>
          </a:p>
          <a:p>
            <a:pPr marL="0" indent="0">
              <a:buNone/>
            </a:pPr>
            <a:endParaRPr lang="fr-FR" sz="2000" i="1" dirty="0" smtClean="0"/>
          </a:p>
          <a:p>
            <a:pPr marL="0" indent="0">
              <a:buNone/>
            </a:pPr>
            <a:r>
              <a:rPr lang="fr-FR" sz="2000" dirty="0" smtClean="0"/>
              <a:t>Les </a:t>
            </a:r>
            <a:r>
              <a:rPr lang="fr-FR" sz="2000" dirty="0" err="1" smtClean="0"/>
              <a:t>bundlers</a:t>
            </a:r>
            <a:r>
              <a:rPr lang="fr-FR" sz="2000" dirty="0" smtClean="0"/>
              <a:t> peuvent profiter de cet attribut pour produire deux bundles, un « moderne » et un « </a:t>
            </a:r>
            <a:r>
              <a:rPr lang="fr-FR" sz="2000" dirty="0" err="1" smtClean="0"/>
              <a:t>legacy</a:t>
            </a:r>
            <a:r>
              <a:rPr lang="fr-FR" sz="2000" dirty="0" smtClean="0"/>
              <a:t> » avec davantage de code </a:t>
            </a:r>
            <a:r>
              <a:rPr lang="fr-FR" sz="2000" dirty="0" err="1" smtClean="0"/>
              <a:t>transpilé</a:t>
            </a:r>
            <a:r>
              <a:rPr lang="fr-FR" sz="2000" dirty="0" smtClean="0"/>
              <a:t>.</a:t>
            </a:r>
          </a:p>
          <a:p>
            <a:pPr marL="0" indent="0">
              <a:buNone/>
            </a:pPr>
            <a:r>
              <a:rPr lang="fr-FR" sz="2000" dirty="0" smtClean="0"/>
              <a:t>Le bundle « moderne » sera plus léger et performant.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63</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708920"/>
            <a:ext cx="6222661" cy="1690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01304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Modules: recommandations</a:t>
            </a:r>
            <a:endParaRPr lang="fr-FR" dirty="0"/>
          </a:p>
        </p:txBody>
      </p:sp>
      <p:sp>
        <p:nvSpPr>
          <p:cNvPr id="3" name="Espace réservé du contenu 2"/>
          <p:cNvSpPr>
            <a:spLocks noGrp="1"/>
          </p:cNvSpPr>
          <p:nvPr>
            <p:ph idx="1"/>
          </p:nvPr>
        </p:nvSpPr>
        <p:spPr/>
        <p:style>
          <a:lnRef idx="2">
            <a:schemeClr val="accent3">
              <a:shade val="50000"/>
            </a:schemeClr>
          </a:lnRef>
          <a:fillRef idx="1">
            <a:schemeClr val="accent3"/>
          </a:fillRef>
          <a:effectRef idx="0">
            <a:schemeClr val="accent3"/>
          </a:effectRef>
          <a:fontRef idx="minor">
            <a:schemeClr val="lt1"/>
          </a:fontRef>
        </p:style>
        <p:txBody>
          <a:bodyPr/>
          <a:lstStyle/>
          <a:p>
            <a:pPr marL="0" indent="0">
              <a:buNone/>
            </a:pPr>
            <a:r>
              <a:rPr lang="fr-FR" dirty="0" smtClean="0"/>
              <a:t>Utiliser systématiquement les modules ESM et </a:t>
            </a:r>
            <a:br>
              <a:rPr lang="fr-FR" dirty="0" smtClean="0"/>
            </a:br>
            <a:r>
              <a:rPr lang="fr-FR" dirty="0" smtClean="0"/>
              <a:t>proscrire les autres systèmes de modules existants</a:t>
            </a:r>
            <a:br>
              <a:rPr lang="fr-FR" dirty="0" smtClean="0"/>
            </a:br>
            <a:endParaRPr lang="fr-FR" dirty="0" smtClean="0"/>
          </a:p>
          <a:p>
            <a:pPr marL="0" indent="0">
              <a:buNone/>
            </a:pPr>
            <a:r>
              <a:rPr lang="fr-FR" dirty="0" smtClean="0"/>
              <a:t>Utiliser un </a:t>
            </a:r>
            <a:r>
              <a:rPr lang="fr-FR" dirty="0" err="1" smtClean="0"/>
              <a:t>bundler</a:t>
            </a:r>
            <a:r>
              <a:rPr lang="fr-FR" dirty="0" smtClean="0"/>
              <a:t> avec l’option « Modern </a:t>
            </a:r>
            <a:r>
              <a:rPr lang="fr-FR" dirty="0" err="1" smtClean="0"/>
              <a:t>build</a:t>
            </a:r>
            <a:r>
              <a:rPr lang="fr-FR" dirty="0" smtClean="0"/>
              <a:t> »</a:t>
            </a:r>
          </a:p>
          <a:p>
            <a:pPr lvl="1"/>
            <a:r>
              <a:rPr lang="fr-FR" dirty="0" err="1" smtClean="0"/>
              <a:t>Parcel</a:t>
            </a:r>
            <a:r>
              <a:rPr lang="fr-FR" dirty="0" smtClean="0"/>
              <a:t> : pour la simplicité et rapidité de mise en place</a:t>
            </a:r>
          </a:p>
          <a:p>
            <a:pPr lvl="1"/>
            <a:r>
              <a:rPr lang="fr-FR" dirty="0" err="1" smtClean="0"/>
              <a:t>Webpack</a:t>
            </a:r>
            <a:r>
              <a:rPr lang="fr-FR" dirty="0" smtClean="0"/>
              <a:t>: pour les applications web complexes</a:t>
            </a:r>
          </a:p>
          <a:p>
            <a:pPr lvl="1"/>
            <a:r>
              <a:rPr lang="fr-FR" dirty="0" err="1" smtClean="0"/>
              <a:t>Rollup</a:t>
            </a:r>
            <a:r>
              <a:rPr lang="fr-FR" dirty="0" smtClean="0"/>
              <a:t>: pour les bibliothèques JS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64</a:t>
            </a:fld>
            <a:endParaRPr lang="fr-F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221088"/>
            <a:ext cx="7407052" cy="211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90744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smtClean="0"/>
              <a:t>Gérer l’asynchronisme</a:t>
            </a:r>
            <a:endParaRPr lang="fr-FR" cap="none" dirty="0"/>
          </a:p>
        </p:txBody>
      </p:sp>
      <p:sp>
        <p:nvSpPr>
          <p:cNvPr id="3" name="Sous-titre 2"/>
          <p:cNvSpPr>
            <a:spLocks noGrp="1"/>
          </p:cNvSpPr>
          <p:nvPr>
            <p:ph type="subTitle" idx="1"/>
          </p:nvPr>
        </p:nvSpPr>
        <p:spPr/>
        <p:txBody>
          <a:bodyPr/>
          <a:lstStyle/>
          <a:p>
            <a:r>
              <a:rPr lang="fr-FR" dirty="0" smtClean="0"/>
              <a:t>Exos 14 à 16</a:t>
            </a:r>
            <a:endParaRPr lang="fr-FR" dirty="0"/>
          </a:p>
        </p:txBody>
      </p:sp>
      <p:sp>
        <p:nvSpPr>
          <p:cNvPr id="4" name="Espace réservé de la date 3"/>
          <p:cNvSpPr>
            <a:spLocks noGrp="1"/>
          </p:cNvSpPr>
          <p:nvPr>
            <p:ph type="dt" sz="half" idx="10"/>
          </p:nvPr>
        </p:nvSpPr>
        <p:spPr/>
        <p:txBody>
          <a:bodyPr/>
          <a:lstStyle/>
          <a:p>
            <a:fld id="{F5D84845-C070-4B13-AB51-673874B90B7A}"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65</a:t>
            </a:fld>
            <a:endParaRPr lang="fr-FR" dirty="0"/>
          </a:p>
        </p:txBody>
      </p:sp>
    </p:spTree>
    <p:extLst>
      <p:ext uri="{BB962C8B-B14F-4D97-AF65-F5344CB8AC3E}">
        <p14:creationId xmlns:p14="http://schemas.microsoft.com/office/powerpoint/2010/main" val="15733375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Qu’est-ce que l’asynchronisme ?</a:t>
            </a:r>
            <a:endParaRPr lang="fr-FR" dirty="0"/>
          </a:p>
        </p:txBody>
      </p:sp>
      <p:sp>
        <p:nvSpPr>
          <p:cNvPr id="3" name="Espace réservé du contenu 2"/>
          <p:cNvSpPr>
            <a:spLocks noGrp="1"/>
          </p:cNvSpPr>
          <p:nvPr>
            <p:ph idx="1"/>
          </p:nvPr>
        </p:nvSpPr>
        <p:spPr>
          <a:xfrm>
            <a:off x="457200" y="1600200"/>
            <a:ext cx="8147248" cy="4876800"/>
          </a:xfrm>
        </p:spPr>
        <p:txBody>
          <a:bodyPr>
            <a:normAutofit/>
          </a:bodyPr>
          <a:lstStyle/>
          <a:p>
            <a:pPr marL="0" indent="0">
              <a:buNone/>
            </a:pPr>
            <a:r>
              <a:rPr lang="fr-FR" sz="2000" dirty="0" smtClean="0"/>
              <a:t>JavaScript est exécuté dans un </a:t>
            </a:r>
            <a:r>
              <a:rPr lang="fr-FR" sz="2000" b="1" dirty="0" smtClean="0"/>
              <a:t>environnement mono-thread </a:t>
            </a:r>
            <a:br>
              <a:rPr lang="fr-FR" sz="2000" b="1" dirty="0" smtClean="0"/>
            </a:br>
            <a:r>
              <a:rPr lang="fr-FR" sz="1800" i="1" dirty="0" smtClean="0">
                <a:solidFill>
                  <a:schemeClr val="bg1">
                    <a:lumMod val="50000"/>
                  </a:schemeClr>
                </a:solidFill>
              </a:rPr>
              <a:t>(le moteur n’interprète qu’une seule instruction à la fois.)</a:t>
            </a:r>
            <a:br>
              <a:rPr lang="fr-FR" sz="1800" i="1" dirty="0" smtClean="0">
                <a:solidFill>
                  <a:schemeClr val="bg1">
                    <a:lumMod val="50000"/>
                  </a:schemeClr>
                </a:solidFill>
              </a:rPr>
            </a:br>
            <a:r>
              <a:rPr lang="fr-FR" sz="2000" dirty="0" smtClean="0"/>
              <a:t/>
            </a:r>
            <a:br>
              <a:rPr lang="fr-FR" sz="2000" dirty="0" smtClean="0"/>
            </a:br>
            <a:r>
              <a:rPr lang="fr-FR" sz="2000" dirty="0" smtClean="0"/>
              <a:t>Certaines instructions prennent du temps </a:t>
            </a:r>
            <a:r>
              <a:rPr lang="fr-FR" sz="2000" i="1" dirty="0" smtClean="0"/>
              <a:t>(I/O, requêtes réseau…) </a:t>
            </a:r>
            <a:r>
              <a:rPr lang="fr-FR" sz="2000" dirty="0" smtClean="0"/>
              <a:t>et ne doivent pas bloquer l’exécution du reste du programme. </a:t>
            </a:r>
            <a:br>
              <a:rPr lang="fr-FR" sz="2000" dirty="0" smtClean="0"/>
            </a:br>
            <a:r>
              <a:rPr lang="fr-FR" sz="2000" dirty="0" smtClean="0"/>
              <a:t/>
            </a:r>
            <a:br>
              <a:rPr lang="fr-FR" sz="2000" dirty="0" smtClean="0"/>
            </a:br>
            <a:r>
              <a:rPr lang="fr-FR" sz="2000" dirty="0" smtClean="0"/>
              <a:t>On les rend alors </a:t>
            </a:r>
            <a:r>
              <a:rPr lang="fr-FR" sz="2000" b="1" dirty="0" smtClean="0"/>
              <a:t>asynchrones</a:t>
            </a:r>
            <a:r>
              <a:rPr lang="fr-FR" sz="2000" dirty="0" smtClean="0"/>
              <a:t>: elles déclarent un traitement à effectuer ultérieurement, après un délai défini ou non. </a:t>
            </a:r>
          </a:p>
          <a:p>
            <a:pPr marL="0" indent="0">
              <a:buNone/>
            </a:pPr>
            <a:r>
              <a:rPr lang="fr-FR" sz="2000" dirty="0" smtClean="0"/>
              <a:t>Ces traitements futurs sont placés dans des </a:t>
            </a:r>
            <a:r>
              <a:rPr lang="fr-FR" sz="2000" b="1" dirty="0" smtClean="0"/>
              <a:t>piles</a:t>
            </a:r>
            <a:r>
              <a:rPr lang="fr-FR" sz="2000" dirty="0" smtClean="0"/>
              <a:t>, et le moteur décide du moment où dépiler les appels</a:t>
            </a:r>
            <a:endParaRPr lang="fr-FR" sz="2000"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66</a:t>
            </a:fld>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5" y="5085184"/>
            <a:ext cx="583882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65285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Callbacks</a:t>
            </a:r>
            <a:endParaRPr lang="fr-FR" dirty="0"/>
          </a:p>
        </p:txBody>
      </p:sp>
      <p:sp>
        <p:nvSpPr>
          <p:cNvPr id="3" name="Espace réservé du contenu 2"/>
          <p:cNvSpPr>
            <a:spLocks noGrp="1"/>
          </p:cNvSpPr>
          <p:nvPr>
            <p:ph idx="1"/>
          </p:nvPr>
        </p:nvSpPr>
        <p:spPr/>
        <p:txBody>
          <a:bodyPr/>
          <a:lstStyle/>
          <a:p>
            <a:pPr marL="0" indent="0">
              <a:buNone/>
            </a:pPr>
            <a:r>
              <a:rPr lang="fr-FR" dirty="0" smtClean="0"/>
              <a:t>L’interface la plus commune pour les instructions asynchrones est la </a:t>
            </a:r>
            <a:r>
              <a:rPr lang="fr-FR" b="1" dirty="0" smtClean="0"/>
              <a:t>fonction de rappel </a:t>
            </a:r>
            <a:r>
              <a:rPr lang="fr-FR" dirty="0" smtClean="0"/>
              <a:t>ou</a:t>
            </a:r>
            <a:r>
              <a:rPr lang="fr-FR" b="1" dirty="0" smtClean="0"/>
              <a:t> callback.</a:t>
            </a:r>
          </a:p>
          <a:p>
            <a:pPr marL="0" indent="0">
              <a:buNone/>
            </a:pPr>
            <a:endParaRPr lang="fr-FR" b="1" dirty="0" smtClean="0"/>
          </a:p>
          <a:p>
            <a:pPr marL="0" indent="0">
              <a:buNone/>
            </a:pPr>
            <a:r>
              <a:rPr lang="fr-FR" dirty="0" smtClean="0"/>
              <a:t>Il s’agit de passer </a:t>
            </a:r>
            <a:r>
              <a:rPr lang="fr-FR" dirty="0"/>
              <a:t>en paramètre de la fonction asynchrone </a:t>
            </a:r>
            <a:r>
              <a:rPr lang="fr-FR" dirty="0" smtClean="0"/>
              <a:t>une fonction qui sera appelée ultérieurement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67</a:t>
            </a:fld>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282" y="4232498"/>
            <a:ext cx="701040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49563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Publisher/</a:t>
            </a:r>
            <a:r>
              <a:rPr lang="fr-FR" dirty="0" err="1" smtClean="0"/>
              <a:t>Subscriber</a:t>
            </a:r>
            <a:endParaRPr lang="fr-FR" dirty="0"/>
          </a:p>
        </p:txBody>
      </p:sp>
      <p:sp>
        <p:nvSpPr>
          <p:cNvPr id="3" name="Espace réservé du contenu 2"/>
          <p:cNvSpPr>
            <a:spLocks noGrp="1"/>
          </p:cNvSpPr>
          <p:nvPr>
            <p:ph idx="1"/>
          </p:nvPr>
        </p:nvSpPr>
        <p:spPr/>
        <p:txBody>
          <a:bodyPr/>
          <a:lstStyle/>
          <a:p>
            <a:pPr marL="0" indent="0">
              <a:buNone/>
            </a:pPr>
            <a:r>
              <a:rPr lang="fr-FR" dirty="0" smtClean="0"/>
              <a:t>Ce modèle de communication asynchrone se base sur un principe de souscription à un flux d’événements</a:t>
            </a:r>
          </a:p>
          <a:p>
            <a:pPr marL="0" indent="0">
              <a:buNone/>
            </a:pPr>
            <a:r>
              <a:rPr lang="fr-FR" sz="2000" dirty="0" err="1">
                <a:latin typeface="Consolas" panose="020B0609020204030204" pitchFamily="49" charset="0"/>
                <a:cs typeface="Consolas" panose="020B0609020204030204" pitchFamily="49" charset="0"/>
              </a:rPr>
              <a:t>element.addEventListener</a:t>
            </a:r>
            <a:r>
              <a:rPr lang="fr-FR" dirty="0"/>
              <a:t> </a:t>
            </a:r>
            <a:r>
              <a:rPr lang="fr-FR" sz="2000" dirty="0"/>
              <a:t>est un exemple de </a:t>
            </a:r>
            <a:r>
              <a:rPr lang="fr-FR" sz="2000" dirty="0" smtClean="0"/>
              <a:t>pub/</a:t>
            </a:r>
            <a:r>
              <a:rPr lang="fr-FR" sz="2000" dirty="0" err="1" smtClean="0"/>
              <a:t>sub</a:t>
            </a:r>
            <a:endParaRPr lang="fr-FR" sz="2000" dirty="0"/>
          </a:p>
          <a:p>
            <a:pPr marL="0" indent="0">
              <a:buNone/>
            </a:pPr>
            <a:endParaRPr lang="fr-FR" sz="2000" dirty="0" smtClean="0"/>
          </a:p>
          <a:p>
            <a:pPr marL="0" indent="0">
              <a:buNone/>
            </a:pPr>
            <a:r>
              <a:rPr lang="fr-FR" sz="2000" dirty="0" smtClean="0"/>
              <a:t>Un pub/</a:t>
            </a:r>
            <a:r>
              <a:rPr lang="fr-FR" sz="2000" dirty="0" err="1" smtClean="0"/>
              <a:t>sub</a:t>
            </a:r>
            <a:r>
              <a:rPr lang="fr-FR" sz="2000" dirty="0" smtClean="0"/>
              <a:t> est composé à minima de deux fonctions: souscription et émission, et garde en mémoire une liste de callbacks (les abonnés)</a:t>
            </a: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68</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1" y="4318595"/>
            <a:ext cx="6467475"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14</a:t>
            </a:r>
            <a:endParaRPr lang="fr-FR" dirty="0"/>
          </a:p>
        </p:txBody>
      </p:sp>
    </p:spTree>
    <p:extLst>
      <p:ext uri="{BB962C8B-B14F-4D97-AF65-F5344CB8AC3E}">
        <p14:creationId xmlns:p14="http://schemas.microsoft.com/office/powerpoint/2010/main" val="20604851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Défauts des callbacks</a:t>
            </a:r>
            <a:endParaRPr lang="fr-FR" dirty="0"/>
          </a:p>
        </p:txBody>
      </p:sp>
      <p:sp>
        <p:nvSpPr>
          <p:cNvPr id="3" name="Espace réservé du contenu 2"/>
          <p:cNvSpPr>
            <a:spLocks noGrp="1"/>
          </p:cNvSpPr>
          <p:nvPr>
            <p:ph idx="1"/>
          </p:nvPr>
        </p:nvSpPr>
        <p:spPr>
          <a:xfrm>
            <a:off x="457200" y="1600200"/>
            <a:ext cx="8229600" cy="4997152"/>
          </a:xfrm>
        </p:spPr>
        <p:txBody>
          <a:bodyPr>
            <a:normAutofit/>
          </a:bodyPr>
          <a:lstStyle/>
          <a:p>
            <a:pPr marL="0" indent="0">
              <a:buNone/>
            </a:pPr>
            <a:r>
              <a:rPr lang="fr-FR" sz="2000" dirty="0" smtClean="0"/>
              <a:t>Les callbacks montrent leurs limites quand une série d’opérations asynchrones doit être chainée (exécutée l’une après l’autre).</a:t>
            </a:r>
          </a:p>
          <a:p>
            <a:endParaRPr lang="fr-FR" sz="2000" dirty="0"/>
          </a:p>
          <a:p>
            <a:endParaRPr lang="fr-FR" sz="2000" dirty="0" smtClean="0"/>
          </a:p>
          <a:p>
            <a:endParaRPr lang="fr-FR" sz="2000" dirty="0"/>
          </a:p>
          <a:p>
            <a:endParaRPr lang="fr-FR" sz="2000" dirty="0" smtClean="0"/>
          </a:p>
          <a:p>
            <a:endParaRPr lang="fr-FR" sz="2000" dirty="0"/>
          </a:p>
          <a:p>
            <a:endParaRPr lang="fr-FR" sz="2000" dirty="0" smtClean="0"/>
          </a:p>
          <a:p>
            <a:endParaRPr lang="fr-FR" sz="2000" dirty="0"/>
          </a:p>
          <a:p>
            <a:endParaRPr lang="fr-FR" sz="2000" dirty="0" smtClean="0"/>
          </a:p>
          <a:p>
            <a:endParaRPr lang="fr-FR" sz="2000" dirty="0"/>
          </a:p>
          <a:p>
            <a:pPr marL="0" indent="0">
              <a:buNone/>
            </a:pPr>
            <a:r>
              <a:rPr lang="fr-FR" sz="2000" dirty="0" smtClean="0"/>
              <a:t>Une exception n’est pas remontée par un callback, c’est pourquoi les traitements d’erreur sont souvent gérés avec un deuxième argument au callback ou une deuxième fonction callback.</a:t>
            </a: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69</a:t>
            </a:fld>
            <a:endParaRPr lang="fr-FR" dirty="0"/>
          </a:p>
        </p:txBody>
      </p:sp>
      <p:pic>
        <p:nvPicPr>
          <p:cNvPr id="6150" name="Picture 6" descr="RÃ©sultat de recherche d'images pour &quot;callbackhel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420888"/>
            <a:ext cx="5055354" cy="2836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7588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Cheat</a:t>
            </a:r>
            <a:r>
              <a:rPr lang="fr-FR" dirty="0" smtClean="0"/>
              <a:t> </a:t>
            </a:r>
            <a:r>
              <a:rPr lang="fr-FR" dirty="0" err="1" smtClean="0"/>
              <a:t>sheet</a:t>
            </a:r>
            <a:r>
              <a:rPr lang="fr-FR" dirty="0" smtClean="0"/>
              <a:t>: Set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916832"/>
            <a:ext cx="4429125"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5907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Promises</a:t>
            </a:r>
            <a:endParaRPr lang="fr-FR" dirty="0"/>
          </a:p>
        </p:txBody>
      </p:sp>
      <p:sp>
        <p:nvSpPr>
          <p:cNvPr id="3" name="Espace réservé du contenu 2"/>
          <p:cNvSpPr>
            <a:spLocks noGrp="1"/>
          </p:cNvSpPr>
          <p:nvPr>
            <p:ph idx="1"/>
          </p:nvPr>
        </p:nvSpPr>
        <p:spPr/>
        <p:txBody>
          <a:bodyPr/>
          <a:lstStyle/>
          <a:p>
            <a:r>
              <a:rPr lang="fr-FR" sz="2000" dirty="0" smtClean="0"/>
              <a:t>Les promesses (Promise) sont des objets utilisés pour faciliter la coordination d’opérations asynchrones.</a:t>
            </a:r>
            <a:br>
              <a:rPr lang="fr-FR" sz="2000" dirty="0" smtClean="0"/>
            </a:br>
            <a:endParaRPr lang="fr-FR" sz="2000" dirty="0" smtClean="0"/>
          </a:p>
          <a:p>
            <a:r>
              <a:rPr lang="fr-FR" sz="2000" dirty="0" smtClean="0"/>
              <a:t>Une Promise représente la promesse d’une valeur dans le futur. </a:t>
            </a:r>
            <a:r>
              <a:rPr lang="fr-FR" sz="2000" dirty="0"/>
              <a:t>C</a:t>
            </a:r>
            <a:r>
              <a:rPr lang="fr-FR" sz="2000" dirty="0" smtClean="0"/>
              <a:t>ette valeur peut être disponible immédiatement ou ne peut jamais </a:t>
            </a:r>
            <a:r>
              <a:rPr lang="fr-FR" sz="2000" dirty="0"/>
              <a:t>l’être</a:t>
            </a:r>
            <a:r>
              <a:rPr lang="fr-FR" sz="2000" dirty="0" smtClean="0"/>
              <a:t>.</a:t>
            </a:r>
            <a:br>
              <a:rPr lang="fr-FR" sz="2000" dirty="0" smtClean="0"/>
            </a:br>
            <a:endParaRPr lang="fr-FR" sz="2000" dirty="0" smtClean="0"/>
          </a:p>
          <a:p>
            <a:r>
              <a:rPr lang="fr-FR" sz="2000" dirty="0" smtClean="0"/>
              <a:t>Une Promise peut être dans 4 états:</a:t>
            </a:r>
          </a:p>
          <a:p>
            <a:pPr lvl="1"/>
            <a:r>
              <a:rPr lang="fr-FR" b="1" i="1" dirty="0" err="1" smtClean="0"/>
              <a:t>pending</a:t>
            </a:r>
            <a:r>
              <a:rPr lang="fr-FR" dirty="0" smtClean="0"/>
              <a:t>: état initial, en attente</a:t>
            </a:r>
          </a:p>
          <a:p>
            <a:pPr lvl="1"/>
            <a:r>
              <a:rPr lang="fr-FR" b="1" i="1" dirty="0" err="1" smtClean="0"/>
              <a:t>fulfilled</a:t>
            </a:r>
            <a:r>
              <a:rPr lang="fr-FR" dirty="0" smtClean="0"/>
              <a:t>: la promesse a été résolue, l’opération a réussi</a:t>
            </a:r>
          </a:p>
          <a:p>
            <a:pPr lvl="1"/>
            <a:r>
              <a:rPr lang="fr-FR" b="1" i="1" dirty="0" err="1" smtClean="0"/>
              <a:t>rejected</a:t>
            </a:r>
            <a:r>
              <a:rPr lang="fr-FR" dirty="0" smtClean="0"/>
              <a:t>: la promesse a été rejetée suite à une erreur</a:t>
            </a:r>
          </a:p>
          <a:p>
            <a:pPr lvl="1"/>
            <a:r>
              <a:rPr lang="fr-FR" b="1" i="1" dirty="0" err="1" smtClean="0"/>
              <a:t>settled</a:t>
            </a:r>
            <a:r>
              <a:rPr lang="fr-FR" dirty="0" smtClean="0"/>
              <a:t>: la promesse a été annulée dans le contexte parent, l’opération asynchrone se poursuit mais ne déclenchera rien.</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70</a:t>
            </a:fld>
            <a:endParaRPr lang="fr-FR" dirty="0"/>
          </a:p>
        </p:txBody>
      </p:sp>
    </p:spTree>
    <p:extLst>
      <p:ext uri="{BB962C8B-B14F-4D97-AF65-F5344CB8AC3E}">
        <p14:creationId xmlns:p14="http://schemas.microsoft.com/office/powerpoint/2010/main" val="33978525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Callbacks vs Promises</a:t>
            </a:r>
            <a:endParaRPr lang="fr-FR" dirty="0"/>
          </a:p>
        </p:txBody>
      </p:sp>
      <p:sp>
        <p:nvSpPr>
          <p:cNvPr id="3" name="Espace réservé du contenu 2"/>
          <p:cNvSpPr>
            <a:spLocks noGrp="1"/>
          </p:cNvSpPr>
          <p:nvPr>
            <p:ph idx="1"/>
          </p:nvPr>
        </p:nvSpPr>
        <p:spPr/>
        <p:txBody>
          <a:bodyPr/>
          <a:lstStyle/>
          <a:p>
            <a:r>
              <a:rPr lang="fr-FR" dirty="0" smtClean="0"/>
              <a:t>Callbacks</a:t>
            </a:r>
          </a:p>
          <a:p>
            <a:endParaRPr lang="fr-FR" dirty="0"/>
          </a:p>
          <a:p>
            <a:endParaRPr lang="fr-FR" dirty="0" smtClean="0"/>
          </a:p>
          <a:p>
            <a:endParaRPr lang="fr-FR" dirty="0"/>
          </a:p>
          <a:p>
            <a:endParaRPr lang="fr-FR" dirty="0" smtClean="0"/>
          </a:p>
          <a:p>
            <a:endParaRPr lang="fr-FR" dirty="0"/>
          </a:p>
          <a:p>
            <a:r>
              <a:rPr lang="fr-FR" dirty="0" smtClean="0"/>
              <a:t>Promises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71</a:t>
            </a:fld>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484784"/>
            <a:ext cx="5895975"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3789040"/>
            <a:ext cx="5905500"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lèche vers le bas 6"/>
          <p:cNvSpPr/>
          <p:nvPr/>
        </p:nvSpPr>
        <p:spPr>
          <a:xfrm>
            <a:off x="5750272" y="3284984"/>
            <a:ext cx="360462"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69608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Création d’une Promise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72</a:t>
            </a:fld>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1556792"/>
            <a:ext cx="5950991" cy="2107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3" y="3990233"/>
            <a:ext cx="6948984" cy="2679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15</a:t>
            </a:r>
            <a:endParaRPr lang="fr-FR" dirty="0"/>
          </a:p>
        </p:txBody>
      </p:sp>
    </p:spTree>
    <p:extLst>
      <p:ext uri="{BB962C8B-B14F-4D97-AF65-F5344CB8AC3E}">
        <p14:creationId xmlns:p14="http://schemas.microsoft.com/office/powerpoint/2010/main" val="16692165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Autres méthodes de création de Promise</a:t>
            </a:r>
            <a:endParaRPr lang="fr-FR" dirty="0"/>
          </a:p>
        </p:txBody>
      </p:sp>
      <p:sp>
        <p:nvSpPr>
          <p:cNvPr id="3" name="Espace réservé du contenu 2"/>
          <p:cNvSpPr>
            <a:spLocks noGrp="1"/>
          </p:cNvSpPr>
          <p:nvPr>
            <p:ph idx="1"/>
          </p:nvPr>
        </p:nvSpPr>
        <p:spPr>
          <a:xfrm>
            <a:off x="467544" y="1484784"/>
            <a:ext cx="8229600" cy="4876800"/>
          </a:xfrm>
        </p:spPr>
        <p:txBody>
          <a:bodyPr>
            <a:normAutofit/>
          </a:bodyPr>
          <a:lstStyle/>
          <a:p>
            <a:r>
              <a:rPr lang="fr-FR" dirty="0" err="1" smtClean="0">
                <a:latin typeface="Consolas" panose="020B0609020204030204" pitchFamily="49" charset="0"/>
                <a:cs typeface="Consolas" panose="020B0609020204030204" pitchFamily="49" charset="0"/>
              </a:rPr>
              <a:t>Promise.resolve</a:t>
            </a:r>
            <a:r>
              <a:rPr lang="fr-FR" dirty="0" smtClean="0">
                <a:latin typeface="Consolas" panose="020B0609020204030204" pitchFamily="49" charset="0"/>
                <a:cs typeface="Consolas" panose="020B0609020204030204" pitchFamily="49" charset="0"/>
              </a:rPr>
              <a:t>(val)</a:t>
            </a:r>
          </a:p>
          <a:p>
            <a:r>
              <a:rPr lang="fr-FR" dirty="0" err="1" smtClean="0">
                <a:latin typeface="Consolas" panose="020B0609020204030204" pitchFamily="49" charset="0"/>
                <a:cs typeface="Consolas" panose="020B0609020204030204" pitchFamily="49" charset="0"/>
              </a:rPr>
              <a:t>Promise.reject</a:t>
            </a:r>
            <a:r>
              <a:rPr lang="fr-FR" dirty="0" smtClean="0">
                <a:latin typeface="Consolas" panose="020B0609020204030204" pitchFamily="49" charset="0"/>
                <a:cs typeface="Consolas" panose="020B0609020204030204" pitchFamily="49" charset="0"/>
              </a:rPr>
              <a:t>(</a:t>
            </a:r>
            <a:r>
              <a:rPr lang="fr-FR" dirty="0" err="1" smtClean="0">
                <a:latin typeface="Consolas" panose="020B0609020204030204" pitchFamily="49" charset="0"/>
                <a:cs typeface="Consolas" panose="020B0609020204030204" pitchFamily="49" charset="0"/>
              </a:rPr>
              <a:t>err</a:t>
            </a:r>
            <a:r>
              <a:rPr lang="fr-FR" dirty="0" smtClean="0">
                <a:latin typeface="Consolas" panose="020B0609020204030204" pitchFamily="49" charset="0"/>
                <a:cs typeface="Consolas" panose="020B0609020204030204" pitchFamily="49" charset="0"/>
              </a:rPr>
              <a:t>)</a:t>
            </a:r>
            <a:br>
              <a:rPr lang="fr-FR" dirty="0" smtClean="0">
                <a:latin typeface="Consolas" panose="020B0609020204030204" pitchFamily="49" charset="0"/>
                <a:cs typeface="Consolas" panose="020B0609020204030204" pitchFamily="49" charset="0"/>
              </a:rPr>
            </a:br>
            <a:r>
              <a:rPr lang="fr-FR" sz="2000" dirty="0" smtClean="0">
                <a:solidFill>
                  <a:schemeClr val="bg1">
                    <a:lumMod val="50000"/>
                  </a:schemeClr>
                </a:solidFill>
                <a:cs typeface="Consolas" panose="020B0609020204030204" pitchFamily="49" charset="0"/>
              </a:rPr>
              <a:t>crée une promesse immédiatement résolue/rejetée avec telle valeur</a:t>
            </a:r>
            <a:br>
              <a:rPr lang="fr-FR" sz="2000" dirty="0" smtClean="0">
                <a:solidFill>
                  <a:schemeClr val="bg1">
                    <a:lumMod val="50000"/>
                  </a:schemeClr>
                </a:solidFill>
                <a:cs typeface="Consolas" panose="020B0609020204030204" pitchFamily="49" charset="0"/>
              </a:rPr>
            </a:br>
            <a:endParaRPr lang="fr-FR" dirty="0" smtClean="0">
              <a:solidFill>
                <a:schemeClr val="bg1">
                  <a:lumMod val="50000"/>
                </a:schemeClr>
              </a:solidFill>
              <a:cs typeface="Consolas" panose="020B0609020204030204" pitchFamily="49" charset="0"/>
            </a:endParaRPr>
          </a:p>
          <a:p>
            <a:r>
              <a:rPr lang="fr-FR" dirty="0" err="1" smtClean="0">
                <a:latin typeface="Consolas" panose="020B0609020204030204" pitchFamily="49" charset="0"/>
                <a:cs typeface="Consolas" panose="020B0609020204030204" pitchFamily="49" charset="0"/>
              </a:rPr>
              <a:t>Promise.all</a:t>
            </a:r>
            <a:r>
              <a:rPr lang="fr-FR" dirty="0" smtClean="0">
                <a:latin typeface="Consolas" panose="020B0609020204030204" pitchFamily="49" charset="0"/>
                <a:cs typeface="Consolas" panose="020B0609020204030204" pitchFamily="49" charset="0"/>
              </a:rPr>
              <a:t>([ promise1, promise2, promise3 ])</a:t>
            </a:r>
            <a:br>
              <a:rPr lang="fr-FR" dirty="0" smtClean="0">
                <a:latin typeface="Consolas" panose="020B0609020204030204" pitchFamily="49" charset="0"/>
                <a:cs typeface="Consolas" panose="020B0609020204030204" pitchFamily="49" charset="0"/>
              </a:rPr>
            </a:br>
            <a:r>
              <a:rPr lang="fr-FR" sz="1600" dirty="0" smtClean="0">
                <a:solidFill>
                  <a:schemeClr val="bg1">
                    <a:lumMod val="50000"/>
                  </a:schemeClr>
                </a:solidFill>
                <a:cs typeface="Consolas" panose="020B0609020204030204" pitchFamily="49" charset="0"/>
              </a:rPr>
              <a:t>crée une promesse résolue quand toutes les promesses en arguments sont résolues</a:t>
            </a:r>
            <a:br>
              <a:rPr lang="fr-FR" sz="1600" dirty="0" smtClean="0">
                <a:solidFill>
                  <a:schemeClr val="bg1">
                    <a:lumMod val="50000"/>
                  </a:schemeClr>
                </a:solidFill>
                <a:cs typeface="Consolas" panose="020B0609020204030204" pitchFamily="49" charset="0"/>
              </a:rPr>
            </a:br>
            <a:r>
              <a:rPr lang="fr-FR" dirty="0" err="1" smtClean="0">
                <a:latin typeface="Consolas" panose="020B0609020204030204" pitchFamily="49" charset="0"/>
                <a:cs typeface="Consolas" panose="020B0609020204030204" pitchFamily="49" charset="0"/>
              </a:rPr>
              <a:t>Promise.race</a:t>
            </a:r>
            <a:r>
              <a:rPr lang="fr-FR" dirty="0">
                <a:latin typeface="Consolas" panose="020B0609020204030204" pitchFamily="49" charset="0"/>
                <a:cs typeface="Consolas" panose="020B0609020204030204" pitchFamily="49" charset="0"/>
              </a:rPr>
              <a:t>([ promise1, promise2, promise3 </a:t>
            </a:r>
            <a:r>
              <a:rPr lang="fr-FR" dirty="0" smtClean="0">
                <a:latin typeface="Consolas" panose="020B0609020204030204" pitchFamily="49" charset="0"/>
                <a:cs typeface="Consolas" panose="020B0609020204030204" pitchFamily="49" charset="0"/>
              </a:rPr>
              <a:t>])</a:t>
            </a:r>
          </a:p>
          <a:p>
            <a:pPr marL="0" indent="0">
              <a:buNone/>
            </a:pPr>
            <a:r>
              <a:rPr lang="fr-FR" sz="1600" dirty="0" smtClean="0">
                <a:solidFill>
                  <a:schemeClr val="bg1">
                    <a:lumMod val="50000"/>
                  </a:schemeClr>
                </a:solidFill>
                <a:cs typeface="Consolas" panose="020B0609020204030204" pitchFamily="49" charset="0"/>
              </a:rPr>
              <a:t>   crée une promesse résolue dès que l’une des promesses en argument est résolue</a:t>
            </a:r>
            <a:endParaRPr lang="fr-FR" sz="1600" dirty="0">
              <a:latin typeface="Consolas" panose="020B0609020204030204" pitchFamily="49" charset="0"/>
              <a:cs typeface="Consolas" panose="020B0609020204030204" pitchFamily="49" charset="0"/>
            </a:endParaRPr>
          </a:p>
          <a:p>
            <a:pPr marL="0" indent="0">
              <a:buNone/>
            </a:pPr>
            <a:endParaRPr lang="fr-FR" dirty="0" smtClean="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73</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583385"/>
            <a:ext cx="7621587"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490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Chaînage et parallélisme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74</a:t>
            </a:fld>
            <a:endParaRPr lang="fr-FR" dirty="0"/>
          </a:p>
        </p:txBody>
      </p:sp>
      <p:sp>
        <p:nvSpPr>
          <p:cNvPr id="7" name="ZoneTexte 6"/>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Quiz</a:t>
            </a:r>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6276975"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27" y="3573016"/>
            <a:ext cx="689610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503961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Traitement d’erreurs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75</a:t>
            </a:fld>
            <a:endParaRPr lang="fr-FR"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7629525"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ZoneTexte 2"/>
          <p:cNvSpPr txBox="1"/>
          <p:nvPr/>
        </p:nvSpPr>
        <p:spPr>
          <a:xfrm>
            <a:off x="539552" y="4509120"/>
            <a:ext cx="7992888" cy="646331"/>
          </a:xfrm>
          <a:prstGeom prst="rect">
            <a:avLst/>
          </a:prstGeom>
          <a:noFill/>
        </p:spPr>
        <p:txBody>
          <a:bodyPr wrap="square" rtlCol="0">
            <a:spAutoFit/>
          </a:bodyPr>
          <a:lstStyle/>
          <a:p>
            <a:r>
              <a:rPr lang="fr-FR" dirty="0" err="1" smtClean="0">
                <a:latin typeface="Consolas" panose="020B0609020204030204" pitchFamily="49" charset="0"/>
                <a:cs typeface="Consolas" panose="020B0609020204030204" pitchFamily="49" charset="0"/>
              </a:rPr>
              <a:t>then</a:t>
            </a:r>
            <a:r>
              <a:rPr lang="fr-FR" dirty="0" smtClean="0">
                <a:latin typeface="Consolas" panose="020B0609020204030204" pitchFamily="49" charset="0"/>
                <a:cs typeface="Consolas" panose="020B0609020204030204" pitchFamily="49" charset="0"/>
              </a:rPr>
              <a:t>() </a:t>
            </a:r>
            <a:r>
              <a:rPr lang="fr-FR" dirty="0" smtClean="0"/>
              <a:t>et </a:t>
            </a:r>
            <a:r>
              <a:rPr lang="fr-FR" dirty="0" smtClean="0">
                <a:latin typeface="Consolas" panose="020B0609020204030204" pitchFamily="49" charset="0"/>
                <a:cs typeface="Consolas" panose="020B0609020204030204" pitchFamily="49" charset="0"/>
              </a:rPr>
              <a:t>catch()</a:t>
            </a:r>
            <a:r>
              <a:rPr lang="fr-FR" dirty="0" smtClean="0"/>
              <a:t> peuvent se chaîner dans n’importe quel ordre</a:t>
            </a:r>
          </a:p>
          <a:p>
            <a:r>
              <a:rPr lang="fr-FR" dirty="0" smtClean="0"/>
              <a:t>Cela permet des traitements d’erreurs intermédiaires</a:t>
            </a:r>
            <a:endParaRPr lang="fr-FR" dirty="0"/>
          </a:p>
        </p:txBody>
      </p:sp>
      <p:sp>
        <p:nvSpPr>
          <p:cNvPr id="8" name="ZoneTexte 7"/>
          <p:cNvSpPr txBox="1"/>
          <p:nvPr/>
        </p:nvSpPr>
        <p:spPr>
          <a:xfrm>
            <a:off x="287524" y="5812710"/>
            <a:ext cx="8496944"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u="sng" dirty="0" smtClean="0"/>
              <a:t>Recommandé:</a:t>
            </a:r>
            <a:r>
              <a:rPr lang="fr-FR" b="1" dirty="0" smtClean="0"/>
              <a:t> </a:t>
            </a:r>
            <a:r>
              <a:rPr lang="fr-FR" dirty="0" smtClean="0"/>
              <a:t>traiter les erreurs au plus bas niveau possible, et toujours mettre un </a:t>
            </a:r>
            <a:r>
              <a:rPr lang="fr-FR" dirty="0" smtClean="0">
                <a:latin typeface="Consolas" panose="020B0609020204030204" pitchFamily="49" charset="0"/>
                <a:cs typeface="Consolas" panose="020B0609020204030204" pitchFamily="49" charset="0"/>
              </a:rPr>
              <a:t>catch()</a:t>
            </a:r>
            <a:r>
              <a:rPr lang="fr-FR" dirty="0" smtClean="0"/>
              <a:t> au plus haut niveau pour traiter les erreurs non capturées</a:t>
            </a:r>
            <a:endParaRPr lang="fr-FR" dirty="0"/>
          </a:p>
        </p:txBody>
      </p:sp>
    </p:spTree>
    <p:extLst>
      <p:ext uri="{BB962C8B-B14F-4D97-AF65-F5344CB8AC3E}">
        <p14:creationId xmlns:p14="http://schemas.microsoft.com/office/powerpoint/2010/main" val="4406729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smtClean="0"/>
              <a:t>Tasks</a:t>
            </a:r>
            <a:r>
              <a:rPr lang="fr-FR" dirty="0" smtClean="0"/>
              <a:t>, </a:t>
            </a:r>
            <a:r>
              <a:rPr lang="fr-FR" dirty="0" err="1" smtClean="0"/>
              <a:t>microtasks</a:t>
            </a:r>
            <a:r>
              <a:rPr lang="fr-FR" dirty="0" smtClean="0"/>
              <a:t>, boucle d’événements</a:t>
            </a:r>
            <a:endParaRPr lang="fr-FR" dirty="0"/>
          </a:p>
        </p:txBody>
      </p:sp>
      <p:sp>
        <p:nvSpPr>
          <p:cNvPr id="3" name="Espace réservé du contenu 2"/>
          <p:cNvSpPr>
            <a:spLocks noGrp="1"/>
          </p:cNvSpPr>
          <p:nvPr>
            <p:ph idx="1"/>
          </p:nvPr>
        </p:nvSpPr>
        <p:spPr/>
        <p:txBody>
          <a:bodyPr/>
          <a:lstStyle/>
          <a:p>
            <a:r>
              <a:rPr lang="fr-FR" dirty="0" smtClean="0"/>
              <a:t>La boucle d’événements (</a:t>
            </a:r>
            <a:r>
              <a:rPr lang="fr-FR" dirty="0" err="1" smtClean="0"/>
              <a:t>event</a:t>
            </a:r>
            <a:r>
              <a:rPr lang="fr-FR" dirty="0" smtClean="0"/>
              <a:t> </a:t>
            </a:r>
            <a:r>
              <a:rPr lang="fr-FR" dirty="0" err="1" smtClean="0"/>
              <a:t>loop</a:t>
            </a:r>
            <a:r>
              <a:rPr lang="fr-FR" dirty="0" smtClean="0"/>
              <a:t>) est le mécanisme qui dépile régulièrement les appels asynchrones. </a:t>
            </a:r>
          </a:p>
          <a:p>
            <a:pPr marL="0" indent="0">
              <a:buNone/>
            </a:pPr>
            <a:r>
              <a:rPr lang="fr-FR" sz="2000" dirty="0" smtClean="0"/>
              <a:t>Entre chaque itération de la boucle, le navigateur refait le rendu de la page et traite les événements utilisateur (clic, scroll etc.)</a:t>
            </a:r>
          </a:p>
          <a:p>
            <a:pPr marL="0" indent="0">
              <a:buNone/>
            </a:pPr>
            <a:endParaRPr lang="fr-FR" sz="2000" dirty="0" smtClean="0"/>
          </a:p>
          <a:p>
            <a:r>
              <a:rPr lang="fr-FR" sz="2000" dirty="0" smtClean="0"/>
              <a:t>Les moteurs JS modernes stockent les appels asynchrones dans deux piles:</a:t>
            </a:r>
          </a:p>
          <a:p>
            <a:pPr lvl="1"/>
            <a:r>
              <a:rPr lang="fr-FR" dirty="0" smtClean="0"/>
              <a:t>les </a:t>
            </a:r>
            <a:r>
              <a:rPr lang="fr-FR" b="1" dirty="0" err="1" smtClean="0"/>
              <a:t>tasks</a:t>
            </a:r>
            <a:r>
              <a:rPr lang="fr-FR" dirty="0" smtClean="0"/>
              <a:t>, dépilées à la fin de chaque boucle d’événements</a:t>
            </a:r>
            <a:br>
              <a:rPr lang="fr-FR" dirty="0" smtClean="0"/>
            </a:br>
            <a:r>
              <a:rPr lang="fr-FR" i="1" dirty="0" smtClean="0"/>
              <a:t>(exemples: </a:t>
            </a:r>
            <a:r>
              <a:rPr lang="fr-FR" i="1" dirty="0" err="1" smtClean="0">
                <a:latin typeface="Consolas" panose="020B0609020204030204" pitchFamily="49" charset="0"/>
                <a:cs typeface="Consolas" panose="020B0609020204030204" pitchFamily="49" charset="0"/>
              </a:rPr>
              <a:t>setTimeout</a:t>
            </a:r>
            <a:r>
              <a:rPr lang="fr-FR" i="1" dirty="0" smtClean="0">
                <a:latin typeface="Consolas" panose="020B0609020204030204" pitchFamily="49" charset="0"/>
                <a:cs typeface="Consolas" panose="020B0609020204030204" pitchFamily="49" charset="0"/>
              </a:rPr>
              <a:t>, </a:t>
            </a:r>
            <a:r>
              <a:rPr lang="fr-FR" i="1" dirty="0" err="1" smtClean="0">
                <a:latin typeface="Consolas" panose="020B0609020204030204" pitchFamily="49" charset="0"/>
                <a:cs typeface="Consolas" panose="020B0609020204030204" pitchFamily="49" charset="0"/>
              </a:rPr>
              <a:t>setInterval</a:t>
            </a:r>
            <a:r>
              <a:rPr lang="fr-FR" i="1" dirty="0" smtClean="0">
                <a:latin typeface="Consolas" panose="020B0609020204030204" pitchFamily="49" charset="0"/>
                <a:cs typeface="Consolas" panose="020B0609020204030204" pitchFamily="49" charset="0"/>
              </a:rPr>
              <a:t>, </a:t>
            </a:r>
            <a:r>
              <a:rPr lang="fr-FR" i="1" dirty="0" err="1" smtClean="0">
                <a:latin typeface="Consolas" panose="020B0609020204030204" pitchFamily="49" charset="0"/>
                <a:cs typeface="Consolas" panose="020B0609020204030204" pitchFamily="49" charset="0"/>
              </a:rPr>
              <a:t>fetch</a:t>
            </a:r>
            <a:r>
              <a:rPr lang="fr-FR" i="1" dirty="0" smtClean="0"/>
              <a:t>)</a:t>
            </a:r>
            <a:r>
              <a:rPr lang="fr-FR" dirty="0" smtClean="0"/>
              <a:t/>
            </a:r>
            <a:br>
              <a:rPr lang="fr-FR" dirty="0" smtClean="0"/>
            </a:br>
            <a:endParaRPr lang="fr-FR" dirty="0" smtClean="0"/>
          </a:p>
          <a:p>
            <a:pPr lvl="1"/>
            <a:r>
              <a:rPr lang="fr-FR" dirty="0" smtClean="0"/>
              <a:t>les </a:t>
            </a:r>
            <a:r>
              <a:rPr lang="fr-FR" b="1" dirty="0" err="1" smtClean="0"/>
              <a:t>microtasks</a:t>
            </a:r>
            <a:r>
              <a:rPr lang="fr-FR" dirty="0" smtClean="0"/>
              <a:t>, dépilées à la fin de chaque </a:t>
            </a:r>
            <a:r>
              <a:rPr lang="fr-FR" dirty="0" err="1" smtClean="0"/>
              <a:t>task</a:t>
            </a:r>
            <a:r>
              <a:rPr lang="fr-FR" dirty="0" smtClean="0"/>
              <a:t/>
            </a:r>
            <a:br>
              <a:rPr lang="fr-FR" dirty="0" smtClean="0"/>
            </a:br>
            <a:r>
              <a:rPr lang="fr-FR" i="1" dirty="0" smtClean="0"/>
              <a:t>(exemples</a:t>
            </a:r>
            <a:r>
              <a:rPr lang="fr-FR" i="1" dirty="0"/>
              <a:t>: </a:t>
            </a:r>
            <a:r>
              <a:rPr lang="fr-FR" i="1" dirty="0" err="1">
                <a:latin typeface="Consolas" panose="020B0609020204030204" pitchFamily="49" charset="0"/>
                <a:cs typeface="Consolas" panose="020B0609020204030204" pitchFamily="49" charset="0"/>
              </a:rPr>
              <a:t>promise.then</a:t>
            </a:r>
            <a:r>
              <a:rPr lang="fr-FR" i="1" dirty="0">
                <a:latin typeface="Consolas" panose="020B0609020204030204" pitchFamily="49" charset="0"/>
                <a:cs typeface="Consolas" panose="020B0609020204030204" pitchFamily="49" charset="0"/>
              </a:rPr>
              <a:t>, </a:t>
            </a:r>
            <a:r>
              <a:rPr lang="fr-FR" i="1" dirty="0" err="1">
                <a:latin typeface="Consolas" panose="020B0609020204030204" pitchFamily="49" charset="0"/>
                <a:cs typeface="Consolas" panose="020B0609020204030204" pitchFamily="49" charset="0"/>
              </a:rPr>
              <a:t>process.nextTick</a:t>
            </a:r>
            <a:r>
              <a:rPr lang="fr-FR" i="1" dirty="0"/>
              <a:t>)</a:t>
            </a:r>
            <a:r>
              <a:rPr lang="fr-FR" dirty="0" smtClean="0"/>
              <a:t/>
            </a:r>
            <a:br>
              <a:rPr lang="fr-FR" dirty="0" smtClean="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76</a:t>
            </a:fld>
            <a:endParaRPr lang="fr-FR" dirty="0"/>
          </a:p>
        </p:txBody>
      </p:sp>
    </p:spTree>
    <p:extLst>
      <p:ext uri="{BB962C8B-B14F-4D97-AF65-F5344CB8AC3E}">
        <p14:creationId xmlns:p14="http://schemas.microsoft.com/office/powerpoint/2010/main" val="14549537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Gérer la boucle d’événements</a:t>
            </a:r>
            <a:endParaRPr lang="fr-FR" dirty="0"/>
          </a:p>
        </p:txBody>
      </p:sp>
      <p:sp>
        <p:nvSpPr>
          <p:cNvPr id="3" name="Espace réservé du contenu 2"/>
          <p:cNvSpPr>
            <a:spLocks noGrp="1"/>
          </p:cNvSpPr>
          <p:nvPr>
            <p:ph idx="1"/>
          </p:nvPr>
        </p:nvSpPr>
        <p:spPr>
          <a:xfrm>
            <a:off x="457200" y="1600200"/>
            <a:ext cx="8363272" cy="5069160"/>
          </a:xfrm>
        </p:spPr>
        <p:txBody>
          <a:bodyPr>
            <a:normAutofit/>
          </a:bodyPr>
          <a:lstStyle/>
          <a:p>
            <a:pPr marL="0" indent="0">
              <a:buNone/>
            </a:pPr>
            <a:r>
              <a:rPr lang="fr-FR" dirty="0" smtClean="0"/>
              <a:t>Parfois, vous devrez attendre la boucle d’événements pour :</a:t>
            </a:r>
          </a:p>
          <a:p>
            <a:pPr>
              <a:buFontTx/>
              <a:buChar char="-"/>
            </a:pPr>
            <a:r>
              <a:rPr lang="fr-FR" dirty="0" smtClean="0"/>
              <a:t>que le DOM soit mis à jour pour une autre opération</a:t>
            </a:r>
          </a:p>
          <a:p>
            <a:pPr>
              <a:buFontTx/>
              <a:buChar char="-"/>
            </a:pPr>
            <a:r>
              <a:rPr lang="fr-FR" dirty="0" smtClean="0"/>
              <a:t>libérer le thread itérativement pendant un calcul lourd</a:t>
            </a:r>
          </a:p>
          <a:p>
            <a:pPr>
              <a:buFontTx/>
              <a:buChar char="-"/>
            </a:pPr>
            <a:endParaRPr lang="fr-FR" dirty="0"/>
          </a:p>
          <a:p>
            <a:pPr marL="0" indent="0">
              <a:buNone/>
            </a:pPr>
            <a:r>
              <a:rPr lang="fr-FR" dirty="0" smtClean="0"/>
              <a:t>Il vous faut alors créer une </a:t>
            </a:r>
            <a:r>
              <a:rPr lang="fr-FR" dirty="0" err="1" smtClean="0"/>
              <a:t>task</a:t>
            </a:r>
            <a:r>
              <a:rPr lang="fr-FR" dirty="0" smtClean="0"/>
              <a:t> pour votre callback :</a:t>
            </a:r>
          </a:p>
          <a:p>
            <a:r>
              <a:rPr lang="fr-FR" dirty="0" err="1" smtClean="0">
                <a:latin typeface="Consolas" panose="020B0609020204030204" pitchFamily="49" charset="0"/>
                <a:cs typeface="Consolas" panose="020B0609020204030204" pitchFamily="49" charset="0"/>
              </a:rPr>
              <a:t>setTimeout</a:t>
            </a:r>
            <a:r>
              <a:rPr lang="fr-FR" dirty="0" smtClean="0">
                <a:latin typeface="Consolas" panose="020B0609020204030204" pitchFamily="49" charset="0"/>
                <a:cs typeface="Consolas" panose="020B0609020204030204" pitchFamily="49" charset="0"/>
              </a:rPr>
              <a:t>(callback, </a:t>
            </a:r>
            <a:r>
              <a:rPr lang="fr-FR" dirty="0" err="1" smtClean="0">
                <a:latin typeface="Consolas" panose="020B0609020204030204" pitchFamily="49" charset="0"/>
                <a:cs typeface="Consolas" panose="020B0609020204030204" pitchFamily="49" charset="0"/>
              </a:rPr>
              <a:t>delai</a:t>
            </a:r>
            <a:r>
              <a:rPr lang="fr-FR" dirty="0" smtClean="0">
                <a:latin typeface="Consolas" panose="020B0609020204030204" pitchFamily="49" charset="0"/>
                <a:cs typeface="Consolas" panose="020B0609020204030204" pitchFamily="49" charset="0"/>
              </a:rPr>
              <a:t>)</a:t>
            </a:r>
            <a:br>
              <a:rPr lang="fr-FR" dirty="0" smtClean="0">
                <a:latin typeface="Consolas" panose="020B0609020204030204" pitchFamily="49" charset="0"/>
                <a:cs typeface="Consolas" panose="020B0609020204030204" pitchFamily="49" charset="0"/>
              </a:rPr>
            </a:br>
            <a:r>
              <a:rPr lang="fr-FR" sz="1800" dirty="0" smtClean="0">
                <a:solidFill>
                  <a:schemeClr val="bg1">
                    <a:lumMod val="50000"/>
                  </a:schemeClr>
                </a:solidFill>
                <a:cs typeface="Consolas" panose="020B0609020204030204" pitchFamily="49" charset="0"/>
              </a:rPr>
              <a:t>avec un délai à zéro pour minimiser le temps d’attente</a:t>
            </a:r>
            <a:endParaRPr lang="fr-FR" sz="1800" dirty="0" smtClean="0">
              <a:solidFill>
                <a:schemeClr val="bg1">
                  <a:lumMod val="50000"/>
                </a:schemeClr>
              </a:solidFill>
              <a:latin typeface="Consolas" panose="020B0609020204030204" pitchFamily="49" charset="0"/>
              <a:cs typeface="Consolas" panose="020B0609020204030204" pitchFamily="49" charset="0"/>
            </a:endParaRPr>
          </a:p>
          <a:p>
            <a:r>
              <a:rPr lang="fr-FR" dirty="0" err="1" smtClean="0">
                <a:latin typeface="Consolas" panose="020B0609020204030204" pitchFamily="49" charset="0"/>
                <a:cs typeface="Consolas" panose="020B0609020204030204" pitchFamily="49" charset="0"/>
              </a:rPr>
              <a:t>requestAnimationFrame</a:t>
            </a:r>
            <a:r>
              <a:rPr lang="fr-FR" dirty="0" smtClean="0">
                <a:latin typeface="Consolas" panose="020B0609020204030204" pitchFamily="49" charset="0"/>
                <a:cs typeface="Consolas" panose="020B0609020204030204" pitchFamily="49" charset="0"/>
              </a:rPr>
              <a:t>(callback)</a:t>
            </a:r>
            <a:br>
              <a:rPr lang="fr-FR" dirty="0" smtClean="0">
                <a:latin typeface="Consolas" panose="020B0609020204030204" pitchFamily="49" charset="0"/>
                <a:cs typeface="Consolas" panose="020B0609020204030204" pitchFamily="49" charset="0"/>
              </a:rPr>
            </a:br>
            <a:r>
              <a:rPr lang="fr-FR" sz="1800" dirty="0" smtClean="0">
                <a:solidFill>
                  <a:schemeClr val="bg1">
                    <a:lumMod val="50000"/>
                  </a:schemeClr>
                </a:solidFill>
                <a:cs typeface="Consolas" panose="020B0609020204030204" pitchFamily="49" charset="0"/>
              </a:rPr>
              <a:t>laisse le navigateur optimiser le moment d’appel d’un callback destiné à des fins d’animation (optimisation des FPS)</a:t>
            </a:r>
            <a:endParaRPr lang="fr-FR" sz="1800" dirty="0">
              <a:solidFill>
                <a:schemeClr val="bg1">
                  <a:lumMod val="50000"/>
                </a:schemeClr>
              </a:solidFill>
              <a:latin typeface="Consolas" panose="020B0609020204030204" pitchFamily="49" charset="0"/>
              <a:cs typeface="Consolas" panose="020B0609020204030204" pitchFamily="49" charset="0"/>
            </a:endParaRPr>
          </a:p>
          <a:p>
            <a:r>
              <a:rPr lang="fr-FR" dirty="0" err="1" smtClean="0">
                <a:latin typeface="Consolas" panose="020B0609020204030204" pitchFamily="49" charset="0"/>
                <a:cs typeface="Consolas" panose="020B0609020204030204" pitchFamily="49" charset="0"/>
              </a:rPr>
              <a:t>requestIdleCallback</a:t>
            </a:r>
            <a:r>
              <a:rPr lang="fr-FR" dirty="0" smtClean="0">
                <a:latin typeface="Consolas" panose="020B0609020204030204" pitchFamily="49" charset="0"/>
                <a:cs typeface="Consolas" panose="020B0609020204030204" pitchFamily="49" charset="0"/>
              </a:rPr>
              <a:t>(callback)</a:t>
            </a:r>
            <a:br>
              <a:rPr lang="fr-FR" dirty="0" smtClean="0">
                <a:latin typeface="Consolas" panose="020B0609020204030204" pitchFamily="49" charset="0"/>
                <a:cs typeface="Consolas" panose="020B0609020204030204" pitchFamily="49" charset="0"/>
              </a:rPr>
            </a:br>
            <a:r>
              <a:rPr lang="fr-FR" sz="1800" dirty="0" smtClean="0">
                <a:solidFill>
                  <a:schemeClr val="bg1">
                    <a:lumMod val="50000"/>
                  </a:schemeClr>
                </a:solidFill>
                <a:cs typeface="Consolas" panose="020B0609020204030204" pitchFamily="49" charset="0"/>
              </a:rPr>
              <a:t>laisse le navigateur optimiser le moment d’appel d’un callback lorsque le CPU n’est pas fortement sollicité </a:t>
            </a:r>
            <a:r>
              <a:rPr lang="fr-FR" sz="1800" dirty="0" smtClean="0">
                <a:solidFill>
                  <a:srgbClr val="FF0000"/>
                </a:solidFill>
                <a:cs typeface="Consolas" panose="020B0609020204030204" pitchFamily="49" charset="0"/>
              </a:rPr>
              <a:t>(non standard)</a:t>
            </a:r>
            <a:endParaRPr lang="fr-FR" sz="1800" dirty="0">
              <a:solidFill>
                <a:srgbClr val="FF0000"/>
              </a:solidFill>
              <a:latin typeface="Consolas" panose="020B0609020204030204" pitchFamily="49" charset="0"/>
              <a:cs typeface="Consolas" panose="020B0609020204030204" pitchFamily="49" charset="0"/>
            </a:endParaRPr>
          </a:p>
          <a:p>
            <a:endParaRPr lang="fr-FR" dirty="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77</a:t>
            </a:fld>
            <a:endParaRPr lang="fr-FR" dirty="0"/>
          </a:p>
        </p:txBody>
      </p:sp>
    </p:spTree>
    <p:extLst>
      <p:ext uri="{BB962C8B-B14F-4D97-AF65-F5344CB8AC3E}">
        <p14:creationId xmlns:p14="http://schemas.microsoft.com/office/powerpoint/2010/main" val="266117182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async</a:t>
            </a:r>
            <a:r>
              <a:rPr lang="fr-FR" dirty="0" smtClean="0"/>
              <a:t> / </a:t>
            </a:r>
            <a:r>
              <a:rPr lang="fr-FR" dirty="0" err="1" smtClean="0"/>
              <a:t>await</a:t>
            </a:r>
            <a:r>
              <a:rPr lang="fr-FR" dirty="0" smtClean="0"/>
              <a:t> (ES2017)</a:t>
            </a:r>
            <a:endParaRPr lang="fr-FR" dirty="0"/>
          </a:p>
        </p:txBody>
      </p:sp>
      <p:sp>
        <p:nvSpPr>
          <p:cNvPr id="3" name="Espace réservé du contenu 2"/>
          <p:cNvSpPr>
            <a:spLocks noGrp="1"/>
          </p:cNvSpPr>
          <p:nvPr>
            <p:ph idx="1"/>
          </p:nvPr>
        </p:nvSpPr>
        <p:spPr>
          <a:xfrm>
            <a:off x="457200" y="1600200"/>
            <a:ext cx="8507288" cy="4876800"/>
          </a:xfrm>
        </p:spPr>
        <p:txBody>
          <a:bodyPr>
            <a:normAutofit/>
          </a:bodyPr>
          <a:lstStyle/>
          <a:p>
            <a:pPr marL="0" indent="0">
              <a:buNone/>
            </a:pPr>
            <a:r>
              <a:rPr lang="fr-FR" dirty="0" smtClean="0"/>
              <a:t>Les fonctions préfixées de l’opérateur </a:t>
            </a:r>
            <a:r>
              <a:rPr lang="fr-FR" b="1" dirty="0" err="1" smtClean="0">
                <a:latin typeface="Consolas" panose="020B0609020204030204" pitchFamily="49" charset="0"/>
                <a:cs typeface="Consolas" panose="020B0609020204030204" pitchFamily="49" charset="0"/>
              </a:rPr>
              <a:t>async</a:t>
            </a:r>
            <a:r>
              <a:rPr lang="fr-FR" dirty="0" smtClean="0"/>
              <a:t> peuvent contenir des instructions </a:t>
            </a:r>
            <a:r>
              <a:rPr lang="fr-FR" b="1" dirty="0" err="1" smtClean="0">
                <a:latin typeface="Consolas" panose="020B0609020204030204" pitchFamily="49" charset="0"/>
                <a:cs typeface="Consolas" panose="020B0609020204030204" pitchFamily="49" charset="0"/>
              </a:rPr>
              <a:t>await</a:t>
            </a:r>
            <a:endParaRPr lang="fr-FR" b="1" dirty="0" smtClean="0">
              <a:latin typeface="Consolas" panose="020B0609020204030204" pitchFamily="49" charset="0"/>
              <a:cs typeface="Consolas" panose="020B0609020204030204" pitchFamily="49" charset="0"/>
            </a:endParaRPr>
          </a:p>
          <a:p>
            <a:pPr marL="0" indent="0">
              <a:buNone/>
            </a:pPr>
            <a:r>
              <a:rPr lang="fr-FR" dirty="0" err="1" smtClean="0">
                <a:latin typeface="Consolas" panose="020B0609020204030204" pitchFamily="49" charset="0"/>
                <a:cs typeface="Consolas" panose="020B0609020204030204" pitchFamily="49" charset="0"/>
              </a:rPr>
              <a:t>await</a:t>
            </a:r>
            <a:r>
              <a:rPr lang="fr-FR" dirty="0" smtClean="0"/>
              <a:t> met en pause l’exécution le temps que la promesse qui suit soit résolue.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78</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530302"/>
            <a:ext cx="766762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44306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smtClean="0"/>
              <a:t>async</a:t>
            </a:r>
            <a:r>
              <a:rPr lang="fr-FR" dirty="0" smtClean="0"/>
              <a:t> / </a:t>
            </a:r>
            <a:r>
              <a:rPr lang="fr-FR" dirty="0" err="1" smtClean="0"/>
              <a:t>await</a:t>
            </a:r>
            <a:r>
              <a:rPr lang="fr-FR" dirty="0" smtClean="0"/>
              <a:t> : avantages, inconvénients</a:t>
            </a:r>
            <a:endParaRPr lang="fr-FR" dirty="0"/>
          </a:p>
        </p:txBody>
      </p:sp>
      <p:sp>
        <p:nvSpPr>
          <p:cNvPr id="3" name="Espace réservé du contenu 2"/>
          <p:cNvSpPr>
            <a:spLocks noGrp="1"/>
          </p:cNvSpPr>
          <p:nvPr>
            <p:ph idx="1"/>
          </p:nvPr>
        </p:nvSpPr>
        <p:spPr/>
        <p:txBody>
          <a:bodyPr/>
          <a:lstStyle/>
          <a:p>
            <a:r>
              <a:rPr lang="fr-FR" dirty="0" smtClean="0"/>
              <a:t>Combine l’avantage de l’asynchronisme avec le confort d’écriture et de lecture d’un code synchrone</a:t>
            </a:r>
            <a:br>
              <a:rPr lang="fr-FR" dirty="0" smtClean="0"/>
            </a:br>
            <a:endParaRPr lang="fr-FR" dirty="0" smtClean="0"/>
          </a:p>
          <a:p>
            <a:r>
              <a:rPr lang="fr-FR" dirty="0" smtClean="0"/>
              <a:t>Permet d’unifier la gestion des erreurs synchrones (exceptions) avec les cas de rejets de promesses</a:t>
            </a:r>
            <a:br>
              <a:rPr lang="fr-FR" dirty="0" smtClean="0"/>
            </a:br>
            <a:endParaRPr lang="fr-FR" dirty="0" smtClean="0"/>
          </a:p>
          <a:p>
            <a:r>
              <a:rPr lang="fr-FR" dirty="0" smtClean="0"/>
              <a:t>N’encourage pas le développeur à paralléliser les opérations asynchrones, ce qui peut ralentir l’application</a:t>
            </a:r>
            <a:br>
              <a:rPr lang="fr-FR" dirty="0" smtClean="0"/>
            </a:br>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79</a:t>
            </a:fld>
            <a:endParaRPr lang="fr-FR"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700808"/>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928937"/>
            <a:ext cx="6048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9" y="4077072"/>
            <a:ext cx="55245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ZoneTexte 9"/>
          <p:cNvSpPr txBox="1"/>
          <p:nvPr/>
        </p:nvSpPr>
        <p:spPr>
          <a:xfrm>
            <a:off x="2339752" y="6093296"/>
            <a:ext cx="626469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dirty="0" smtClean="0"/>
              <a:t>Pensez à </a:t>
            </a:r>
            <a:r>
              <a:rPr lang="fr-FR" dirty="0" err="1" smtClean="0">
                <a:latin typeface="Consolas" panose="020B0609020204030204" pitchFamily="49" charset="0"/>
                <a:cs typeface="Consolas" panose="020B0609020204030204" pitchFamily="49" charset="0"/>
              </a:rPr>
              <a:t>await</a:t>
            </a:r>
            <a:r>
              <a:rPr lang="fr-FR" dirty="0" smtClean="0">
                <a:latin typeface="Consolas" panose="020B0609020204030204" pitchFamily="49" charset="0"/>
                <a:cs typeface="Consolas" panose="020B0609020204030204" pitchFamily="49" charset="0"/>
              </a:rPr>
              <a:t> </a:t>
            </a:r>
            <a:r>
              <a:rPr lang="fr-FR" dirty="0" err="1" smtClean="0">
                <a:latin typeface="Consolas" panose="020B0609020204030204" pitchFamily="49" charset="0"/>
                <a:cs typeface="Consolas" panose="020B0609020204030204" pitchFamily="49" charset="0"/>
              </a:rPr>
              <a:t>Promise.all</a:t>
            </a:r>
            <a:r>
              <a:rPr lang="fr-FR" dirty="0" smtClean="0">
                <a:latin typeface="Consolas" panose="020B0609020204030204" pitchFamily="49" charset="0"/>
                <a:cs typeface="Consolas" panose="020B0609020204030204" pitchFamily="49" charset="0"/>
              </a:rPr>
              <a:t>([ … ])</a:t>
            </a:r>
            <a:r>
              <a:rPr lang="fr-FR" dirty="0" smtClean="0"/>
              <a:t>, le combo gagnant</a:t>
            </a:r>
            <a:endParaRPr lang="fr-FR" dirty="0"/>
          </a:p>
        </p:txBody>
      </p:sp>
    </p:spTree>
    <p:extLst>
      <p:ext uri="{BB962C8B-B14F-4D97-AF65-F5344CB8AC3E}">
        <p14:creationId xmlns:p14="http://schemas.microsoft.com/office/powerpoint/2010/main" val="28465858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smtClean="0"/>
              <a:t>Préambule</a:t>
            </a:r>
            <a:endParaRPr lang="fr-FR" cap="none" dirty="0"/>
          </a:p>
        </p:txBody>
      </p:sp>
      <p:sp>
        <p:nvSpPr>
          <p:cNvPr id="3" name="Sous-titre 2"/>
          <p:cNvSpPr>
            <a:spLocks noGrp="1"/>
          </p:cNvSpPr>
          <p:nvPr>
            <p:ph type="subTitle" idx="1"/>
          </p:nvPr>
        </p:nvSpPr>
        <p:spPr/>
        <p:txBody>
          <a:bodyPr/>
          <a:lstStyle/>
          <a:p>
            <a:r>
              <a:rPr lang="fr-FR" dirty="0" err="1" smtClean="0"/>
              <a:t>ECMAScript</a:t>
            </a:r>
            <a:r>
              <a:rPr lang="fr-FR" dirty="0" smtClean="0"/>
              <a:t>, TC39 et versions de JavaScript</a:t>
            </a:r>
            <a:endParaRPr lang="fr-FR" dirty="0"/>
          </a:p>
        </p:txBody>
      </p:sp>
      <p:sp>
        <p:nvSpPr>
          <p:cNvPr id="4" name="Espace réservé de la date 3"/>
          <p:cNvSpPr>
            <a:spLocks noGrp="1"/>
          </p:cNvSpPr>
          <p:nvPr>
            <p:ph type="dt" sz="half" idx="10"/>
          </p:nvPr>
        </p:nvSpPr>
        <p:spPr/>
        <p:txBody>
          <a:bodyPr/>
          <a:lstStyle/>
          <a:p>
            <a:fld id="{5ED3D2E4-0243-4525-A0F0-344D753B0323}"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a:t>
            </a:fld>
            <a:endParaRPr lang="fr-FR" dirty="0"/>
          </a:p>
        </p:txBody>
      </p:sp>
    </p:spTree>
    <p:extLst>
      <p:ext uri="{BB962C8B-B14F-4D97-AF65-F5344CB8AC3E}">
        <p14:creationId xmlns:p14="http://schemas.microsoft.com/office/powerpoint/2010/main" val="309113679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Observable</a:t>
            </a:r>
            <a:endParaRPr lang="fr-FR" dirty="0"/>
          </a:p>
        </p:txBody>
      </p:sp>
      <p:sp>
        <p:nvSpPr>
          <p:cNvPr id="3" name="Espace réservé du contenu 2"/>
          <p:cNvSpPr>
            <a:spLocks noGrp="1"/>
          </p:cNvSpPr>
          <p:nvPr>
            <p:ph idx="1"/>
          </p:nvPr>
        </p:nvSpPr>
        <p:spPr/>
        <p:txBody>
          <a:bodyPr/>
          <a:lstStyle/>
          <a:p>
            <a:pPr marL="0" indent="0">
              <a:buNone/>
            </a:pPr>
            <a:r>
              <a:rPr lang="fr-FR" dirty="0" smtClean="0"/>
              <a:t>Un pattern à mi-chemin entre les Promise et le Pub/</a:t>
            </a:r>
            <a:r>
              <a:rPr lang="fr-FR" dirty="0" err="1" smtClean="0"/>
              <a:t>Sub</a:t>
            </a:r>
            <a:r>
              <a:rPr lang="fr-FR" dirty="0" smtClean="0"/>
              <a:t>:</a:t>
            </a:r>
          </a:p>
          <a:p>
            <a:pPr>
              <a:buFontTx/>
              <a:buChar char="-"/>
            </a:pPr>
            <a:r>
              <a:rPr lang="fr-FR" dirty="0" smtClean="0"/>
              <a:t>Promesse pouvant être résolue en plusieurs temps</a:t>
            </a:r>
          </a:p>
          <a:p>
            <a:pPr>
              <a:buFontTx/>
              <a:buChar char="-"/>
            </a:pPr>
            <a:r>
              <a:rPr lang="fr-FR" dirty="0" smtClean="0"/>
              <a:t>Event </a:t>
            </a:r>
            <a:r>
              <a:rPr lang="fr-FR" dirty="0" err="1" smtClean="0"/>
              <a:t>emitter</a:t>
            </a:r>
            <a:r>
              <a:rPr lang="fr-FR" dirty="0" smtClean="0"/>
              <a:t> avec un concept de complétion</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80</a:t>
            </a:fld>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140968"/>
            <a:ext cx="8936037"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467544" y="5768419"/>
            <a:ext cx="8352928" cy="646331"/>
          </a:xfrm>
          <a:prstGeom prst="rect">
            <a:avLst/>
          </a:prstGeom>
          <a:noFill/>
        </p:spPr>
        <p:txBody>
          <a:bodyPr wrap="square" rtlCol="0">
            <a:spAutoFit/>
          </a:bodyPr>
          <a:lstStyle/>
          <a:p>
            <a:r>
              <a:rPr lang="fr-FR" dirty="0" smtClean="0"/>
              <a:t>Pas encore standardisé mais facilement programmable comme le Pub/</a:t>
            </a:r>
            <a:r>
              <a:rPr lang="fr-FR" dirty="0" err="1" smtClean="0"/>
              <a:t>Sub</a:t>
            </a:r>
            <a:r>
              <a:rPr lang="fr-FR" dirty="0" smtClean="0"/>
              <a:t>.</a:t>
            </a:r>
            <a:br>
              <a:rPr lang="fr-FR" dirty="0" smtClean="0"/>
            </a:br>
            <a:r>
              <a:rPr lang="fr-FR" dirty="0" smtClean="0"/>
              <a:t>Une des classes aux fondements de </a:t>
            </a:r>
            <a:r>
              <a:rPr lang="fr-FR" dirty="0" err="1" smtClean="0"/>
              <a:t>ReactiveX</a:t>
            </a:r>
            <a:r>
              <a:rPr lang="fr-FR" dirty="0" smtClean="0"/>
              <a:t> et de la programmation réactive.</a:t>
            </a:r>
            <a:endParaRPr lang="fr-FR" dirty="0"/>
          </a:p>
        </p:txBody>
      </p:sp>
    </p:spTree>
    <p:extLst>
      <p:ext uri="{BB962C8B-B14F-4D97-AF65-F5344CB8AC3E}">
        <p14:creationId xmlns:p14="http://schemas.microsoft.com/office/powerpoint/2010/main" val="40893390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Observable: exemple d’API</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81</a:t>
            </a:fld>
            <a:endParaRPr lang="fr-FR" dirty="0"/>
          </a:p>
        </p:txBody>
      </p:sp>
      <p:sp>
        <p:nvSpPr>
          <p:cNvPr id="9" name="ZoneTexte 8"/>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16</a:t>
            </a:r>
            <a:endParaRPr lang="fr-FR" dirty="0"/>
          </a:p>
        </p:txBody>
      </p:sp>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78442"/>
            <a:ext cx="7920880" cy="5262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502130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cap="none" dirty="0" smtClean="0"/>
              <a:t>Prog. orientée objet</a:t>
            </a:r>
            <a:endParaRPr lang="fr-FR" cap="none" dirty="0"/>
          </a:p>
        </p:txBody>
      </p:sp>
      <p:sp>
        <p:nvSpPr>
          <p:cNvPr id="3" name="Sous-titre 2"/>
          <p:cNvSpPr>
            <a:spLocks noGrp="1"/>
          </p:cNvSpPr>
          <p:nvPr>
            <p:ph type="subTitle" idx="1"/>
          </p:nvPr>
        </p:nvSpPr>
        <p:spPr/>
        <p:txBody>
          <a:bodyPr/>
          <a:lstStyle/>
          <a:p>
            <a:r>
              <a:rPr lang="fr-FR" dirty="0" smtClean="0"/>
              <a:t>Exos 17 à 19</a:t>
            </a:r>
            <a:endParaRPr lang="fr-FR" dirty="0"/>
          </a:p>
        </p:txBody>
      </p:sp>
      <p:sp>
        <p:nvSpPr>
          <p:cNvPr id="4" name="Espace réservé de la date 3"/>
          <p:cNvSpPr>
            <a:spLocks noGrp="1"/>
          </p:cNvSpPr>
          <p:nvPr>
            <p:ph type="dt" sz="half" idx="10"/>
          </p:nvPr>
        </p:nvSpPr>
        <p:spPr/>
        <p:txBody>
          <a:bodyPr/>
          <a:lstStyle/>
          <a:p>
            <a:fld id="{2E34E408-AAAF-493A-85F6-5D88E654601E}"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82</a:t>
            </a:fld>
            <a:endParaRPr lang="fr-FR" dirty="0"/>
          </a:p>
        </p:txBody>
      </p:sp>
    </p:spTree>
    <p:extLst>
      <p:ext uri="{BB962C8B-B14F-4D97-AF65-F5344CB8AC3E}">
        <p14:creationId xmlns:p14="http://schemas.microsoft.com/office/powerpoint/2010/main" val="338967837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Principes généraux</a:t>
            </a:r>
            <a:endParaRPr lang="fr-FR" dirty="0"/>
          </a:p>
        </p:txBody>
      </p:sp>
      <p:sp>
        <p:nvSpPr>
          <p:cNvPr id="3" name="Espace réservé du contenu 2"/>
          <p:cNvSpPr>
            <a:spLocks noGrp="1"/>
          </p:cNvSpPr>
          <p:nvPr>
            <p:ph idx="1"/>
          </p:nvPr>
        </p:nvSpPr>
        <p:spPr/>
        <p:txBody>
          <a:bodyPr>
            <a:normAutofit/>
          </a:bodyPr>
          <a:lstStyle/>
          <a:p>
            <a:r>
              <a:rPr lang="fr-FR" dirty="0" smtClean="0"/>
              <a:t>Représenter un problème avec des éléments associables à des objets ou concepts réels</a:t>
            </a:r>
          </a:p>
          <a:p>
            <a:r>
              <a:rPr lang="fr-FR" dirty="0" smtClean="0"/>
              <a:t>Apporter plus de proximité avec la logique métier</a:t>
            </a:r>
          </a:p>
          <a:p>
            <a:r>
              <a:rPr lang="fr-FR" dirty="0" smtClean="0"/>
              <a:t>Un objet contient son état interne et sa logique propre</a:t>
            </a:r>
          </a:p>
          <a:p>
            <a:endParaRPr lang="fr-FR" dirty="0"/>
          </a:p>
          <a:p>
            <a:pPr marL="0" indent="0">
              <a:buNone/>
            </a:pPr>
            <a:r>
              <a:rPr lang="fr-FR" i="1" u="sng" dirty="0" smtClean="0"/>
              <a:t>Objectifs:</a:t>
            </a:r>
          </a:p>
          <a:p>
            <a:r>
              <a:rPr lang="fr-FR" dirty="0" smtClean="0"/>
              <a:t>avoir un code plus intuitif, auto-descriptif</a:t>
            </a:r>
          </a:p>
          <a:p>
            <a:r>
              <a:rPr lang="fr-FR" dirty="0" smtClean="0"/>
              <a:t>faciliter le travail en parallèle</a:t>
            </a:r>
          </a:p>
          <a:p>
            <a:r>
              <a:rPr lang="fr-FR" dirty="0" smtClean="0"/>
              <a:t>faciliter le passage de la spécification au code</a:t>
            </a: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83</a:t>
            </a:fld>
            <a:endParaRPr lang="fr-FR" dirty="0"/>
          </a:p>
        </p:txBody>
      </p:sp>
    </p:spTree>
    <p:extLst>
      <p:ext uri="{BB962C8B-B14F-4D97-AF65-F5344CB8AC3E}">
        <p14:creationId xmlns:p14="http://schemas.microsoft.com/office/powerpoint/2010/main" val="30180833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Objets et prototypes</a:t>
            </a:r>
            <a:endParaRPr lang="fr-FR" dirty="0"/>
          </a:p>
        </p:txBody>
      </p:sp>
      <p:sp>
        <p:nvSpPr>
          <p:cNvPr id="3" name="Espace réservé du contenu 2"/>
          <p:cNvSpPr>
            <a:spLocks noGrp="1"/>
          </p:cNvSpPr>
          <p:nvPr>
            <p:ph idx="1"/>
          </p:nvPr>
        </p:nvSpPr>
        <p:spPr/>
        <p:txBody>
          <a:bodyPr>
            <a:normAutofit/>
          </a:bodyPr>
          <a:lstStyle/>
          <a:p>
            <a:r>
              <a:rPr lang="fr-FR" dirty="0" smtClean="0"/>
              <a:t>Tout objet a une propriété interne appelée </a:t>
            </a:r>
            <a:r>
              <a:rPr lang="fr-FR" b="1" dirty="0" smtClean="0"/>
              <a:t>prototype</a:t>
            </a:r>
          </a:p>
          <a:p>
            <a:r>
              <a:rPr lang="fr-FR" dirty="0" smtClean="0"/>
              <a:t>Tout objet peut être le prototype d’un autre objet</a:t>
            </a:r>
            <a:br>
              <a:rPr lang="fr-FR" dirty="0" smtClean="0"/>
            </a:br>
            <a:endParaRPr lang="fr-FR" dirty="0" smtClean="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84</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708920"/>
            <a:ext cx="7812360" cy="392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251301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Délégation au prototype</a:t>
            </a:r>
            <a:endParaRPr lang="fr-FR" dirty="0"/>
          </a:p>
        </p:txBody>
      </p:sp>
      <p:sp>
        <p:nvSpPr>
          <p:cNvPr id="3" name="Espace réservé du contenu 2"/>
          <p:cNvSpPr>
            <a:spLocks noGrp="1"/>
          </p:cNvSpPr>
          <p:nvPr>
            <p:ph idx="1"/>
          </p:nvPr>
        </p:nvSpPr>
        <p:spPr>
          <a:xfrm>
            <a:off x="457200" y="1600200"/>
            <a:ext cx="8363272" cy="4876800"/>
          </a:xfrm>
        </p:spPr>
        <p:txBody>
          <a:bodyPr>
            <a:normAutofit/>
          </a:bodyPr>
          <a:lstStyle/>
          <a:p>
            <a:pPr marL="0" indent="0">
              <a:spcBef>
                <a:spcPts val="1200"/>
              </a:spcBef>
              <a:buNone/>
            </a:pPr>
            <a:r>
              <a:rPr lang="fr-FR" dirty="0"/>
              <a:t>Si pour </a:t>
            </a:r>
            <a:r>
              <a:rPr lang="fr-FR" dirty="0" err="1">
                <a:latin typeface="Consolas" panose="020B0609020204030204" pitchFamily="49" charset="0"/>
                <a:cs typeface="Consolas" panose="020B0609020204030204" pitchFamily="49" charset="0"/>
              </a:rPr>
              <a:t>obj.prop</a:t>
            </a:r>
            <a:r>
              <a:rPr lang="fr-FR" dirty="0"/>
              <a:t>, la propriété </a:t>
            </a:r>
            <a:r>
              <a:rPr lang="fr-FR" dirty="0" err="1">
                <a:latin typeface="Consolas" panose="020B0609020204030204" pitchFamily="49" charset="0"/>
                <a:cs typeface="Consolas" panose="020B0609020204030204" pitchFamily="49" charset="0"/>
              </a:rPr>
              <a:t>prop</a:t>
            </a:r>
            <a:r>
              <a:rPr lang="fr-FR" dirty="0"/>
              <a:t> n’est pas trouvée dans </a:t>
            </a:r>
            <a:r>
              <a:rPr lang="fr-FR" dirty="0" err="1">
                <a:latin typeface="Consolas" panose="020B0609020204030204" pitchFamily="49" charset="0"/>
                <a:cs typeface="Consolas" panose="020B0609020204030204" pitchFamily="49" charset="0"/>
              </a:rPr>
              <a:t>obj</a:t>
            </a:r>
            <a:r>
              <a:rPr lang="fr-FR" dirty="0"/>
              <a:t>, elle est recherchée dans le prototype de </a:t>
            </a:r>
            <a:r>
              <a:rPr lang="fr-FR" dirty="0" err="1">
                <a:latin typeface="Consolas" panose="020B0609020204030204" pitchFamily="49" charset="0"/>
                <a:cs typeface="Consolas" panose="020B0609020204030204" pitchFamily="49" charset="0"/>
              </a:rPr>
              <a:t>obj</a:t>
            </a:r>
            <a:r>
              <a:rPr lang="fr-FR" dirty="0"/>
              <a:t>, puis dans le prototype du prototype de </a:t>
            </a:r>
            <a:r>
              <a:rPr lang="fr-FR" dirty="0" err="1">
                <a:latin typeface="Consolas" panose="020B0609020204030204" pitchFamily="49" charset="0"/>
                <a:cs typeface="Consolas" panose="020B0609020204030204" pitchFamily="49" charset="0"/>
              </a:rPr>
              <a:t>obj</a:t>
            </a:r>
            <a:r>
              <a:rPr lang="fr-FR" dirty="0"/>
              <a:t> etc…</a:t>
            </a:r>
          </a:p>
          <a:p>
            <a:pPr marL="0" indent="0">
              <a:spcBef>
                <a:spcPts val="1200"/>
              </a:spcBef>
              <a:buNone/>
            </a:pPr>
            <a:r>
              <a:rPr lang="fr-FR" dirty="0"/>
              <a:t>On parle </a:t>
            </a:r>
            <a:r>
              <a:rPr lang="fr-FR" dirty="0" smtClean="0"/>
              <a:t>de </a:t>
            </a:r>
            <a:r>
              <a:rPr lang="fr-FR" b="1" dirty="0" smtClean="0"/>
              <a:t>délégation </a:t>
            </a:r>
            <a:r>
              <a:rPr lang="fr-FR" dirty="0" smtClean="0"/>
              <a:t>et </a:t>
            </a:r>
            <a:r>
              <a:rPr lang="fr-FR" dirty="0"/>
              <a:t>de chaîne de </a:t>
            </a:r>
            <a:r>
              <a:rPr lang="fr-FR" dirty="0" smtClean="0"/>
              <a:t>prototypes.</a:t>
            </a:r>
          </a:p>
          <a:p>
            <a:pPr marL="0" indent="0">
              <a:spcBef>
                <a:spcPts val="1200"/>
              </a:spcBef>
              <a:buNone/>
            </a:pPr>
            <a:r>
              <a:rPr lang="fr-FR" dirty="0" smtClean="0"/>
              <a:t>Le </a:t>
            </a:r>
            <a:r>
              <a:rPr lang="fr-FR" dirty="0"/>
              <a:t>prototype « racine » est </a:t>
            </a:r>
            <a:r>
              <a:rPr lang="fr-FR" dirty="0" err="1">
                <a:latin typeface="Consolas" panose="020B0609020204030204" pitchFamily="49" charset="0"/>
                <a:cs typeface="Consolas" panose="020B0609020204030204" pitchFamily="49" charset="0"/>
              </a:rPr>
              <a:t>Object.prototype</a:t>
            </a:r>
            <a:r>
              <a:rPr lang="fr-FR" dirty="0"/>
              <a:t>. </a:t>
            </a:r>
            <a:br>
              <a:rPr lang="fr-FR" dirty="0"/>
            </a:br>
            <a:r>
              <a:rPr lang="fr-FR" dirty="0"/>
              <a:t>Son prototype pointe vers </a:t>
            </a:r>
            <a:r>
              <a:rPr lang="fr-FR" dirty="0" err="1">
                <a:latin typeface="Consolas" panose="020B0609020204030204" pitchFamily="49" charset="0"/>
                <a:cs typeface="Consolas" panose="020B0609020204030204" pitchFamily="49" charset="0"/>
              </a:rPr>
              <a:t>null</a:t>
            </a:r>
            <a:r>
              <a:rPr lang="fr-FR" dirty="0"/>
              <a:t>.</a:t>
            </a:r>
            <a:br>
              <a:rPr lang="fr-FR" dirty="0"/>
            </a:b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85</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4509120"/>
            <a:ext cx="7012270"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857851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Méthodes liées aux prototypes</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86</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900937"/>
            <a:ext cx="4867275"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336" y="4709247"/>
            <a:ext cx="3924300"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Accolade fermante 6"/>
          <p:cNvSpPr/>
          <p:nvPr/>
        </p:nvSpPr>
        <p:spPr>
          <a:xfrm>
            <a:off x="5076056" y="1900937"/>
            <a:ext cx="648072" cy="236220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1" name="Accolade fermante 10"/>
          <p:cNvSpPr/>
          <p:nvPr/>
        </p:nvSpPr>
        <p:spPr>
          <a:xfrm>
            <a:off x="5076056" y="4581128"/>
            <a:ext cx="648072" cy="792088"/>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8" name="ZoneTexte 7"/>
          <p:cNvSpPr txBox="1"/>
          <p:nvPr/>
        </p:nvSpPr>
        <p:spPr>
          <a:xfrm>
            <a:off x="5580112" y="2710661"/>
            <a:ext cx="3024336" cy="646331"/>
          </a:xfrm>
          <a:prstGeom prst="rect">
            <a:avLst/>
          </a:prstGeom>
          <a:noFill/>
        </p:spPr>
        <p:txBody>
          <a:bodyPr wrap="square" rtlCol="0">
            <a:spAutoFit/>
          </a:bodyPr>
          <a:lstStyle/>
          <a:p>
            <a:pPr algn="ctr"/>
            <a:r>
              <a:rPr lang="fr-FR" dirty="0" smtClean="0"/>
              <a:t>Méthodes du constructeur</a:t>
            </a:r>
            <a:br>
              <a:rPr lang="fr-FR" dirty="0" smtClean="0"/>
            </a:br>
            <a:r>
              <a:rPr lang="fr-FR" dirty="0" smtClean="0"/>
              <a:t>propriétés de </a:t>
            </a:r>
            <a:r>
              <a:rPr lang="fr-FR" dirty="0" smtClean="0">
                <a:latin typeface="Consolas" panose="020B0609020204030204" pitchFamily="49" charset="0"/>
                <a:cs typeface="Consolas" panose="020B0609020204030204" pitchFamily="49" charset="0"/>
              </a:rPr>
              <a:t>Object</a:t>
            </a:r>
            <a:endParaRPr lang="fr-FR" dirty="0">
              <a:latin typeface="Consolas" panose="020B0609020204030204" pitchFamily="49" charset="0"/>
              <a:cs typeface="Consolas" panose="020B0609020204030204" pitchFamily="49" charset="0"/>
            </a:endParaRPr>
          </a:p>
        </p:txBody>
      </p:sp>
      <p:sp>
        <p:nvSpPr>
          <p:cNvPr id="13" name="ZoneTexte 12"/>
          <p:cNvSpPr txBox="1"/>
          <p:nvPr/>
        </p:nvSpPr>
        <p:spPr>
          <a:xfrm>
            <a:off x="5652120" y="4528569"/>
            <a:ext cx="2531862" cy="923330"/>
          </a:xfrm>
          <a:prstGeom prst="rect">
            <a:avLst/>
          </a:prstGeom>
          <a:noFill/>
        </p:spPr>
        <p:txBody>
          <a:bodyPr wrap="square" rtlCol="0">
            <a:spAutoFit/>
          </a:bodyPr>
          <a:lstStyle/>
          <a:p>
            <a:pPr algn="ctr"/>
            <a:r>
              <a:rPr lang="fr-FR" dirty="0" smtClean="0"/>
              <a:t>Méthodes du prototype</a:t>
            </a:r>
            <a:br>
              <a:rPr lang="fr-FR" dirty="0" smtClean="0"/>
            </a:br>
            <a:r>
              <a:rPr lang="fr-FR" dirty="0" smtClean="0"/>
              <a:t>propriétés de </a:t>
            </a:r>
            <a:r>
              <a:rPr lang="fr-FR" dirty="0" err="1" smtClean="0">
                <a:latin typeface="Consolas" panose="020B0609020204030204" pitchFamily="49" charset="0"/>
                <a:cs typeface="Consolas" panose="020B0609020204030204" pitchFamily="49" charset="0"/>
              </a:rPr>
              <a:t>Object.prototype</a:t>
            </a:r>
            <a:endParaRPr lang="fr-FR" dirty="0">
              <a:latin typeface="Consolas" panose="020B0609020204030204" pitchFamily="49" charset="0"/>
              <a:cs typeface="Consolas" panose="020B0609020204030204" pitchFamily="49" charset="0"/>
            </a:endParaRPr>
          </a:p>
        </p:txBody>
      </p:sp>
      <p:sp>
        <p:nvSpPr>
          <p:cNvPr id="14" name="ZoneTexte 13"/>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6</a:t>
            </a:r>
            <a:endParaRPr lang="fr-FR" dirty="0"/>
          </a:p>
        </p:txBody>
      </p:sp>
    </p:spTree>
    <p:extLst>
      <p:ext uri="{BB962C8B-B14F-4D97-AF65-F5344CB8AC3E}">
        <p14:creationId xmlns:p14="http://schemas.microsoft.com/office/powerpoint/2010/main" val="336519946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Prototypes et constructeurs</a:t>
            </a:r>
            <a:endParaRPr lang="fr-FR" dirty="0"/>
          </a:p>
        </p:txBody>
      </p:sp>
      <p:sp>
        <p:nvSpPr>
          <p:cNvPr id="3" name="Espace réservé du contenu 2"/>
          <p:cNvSpPr>
            <a:spLocks noGrp="1"/>
          </p:cNvSpPr>
          <p:nvPr>
            <p:ph idx="1"/>
          </p:nvPr>
        </p:nvSpPr>
        <p:spPr/>
        <p:txBody>
          <a:bodyPr>
            <a:normAutofit/>
          </a:bodyPr>
          <a:lstStyle/>
          <a:p>
            <a:pPr marL="0" indent="0">
              <a:spcBef>
                <a:spcPts val="1800"/>
              </a:spcBef>
              <a:buNone/>
            </a:pPr>
            <a:r>
              <a:rPr lang="fr-FR" sz="2000" dirty="0" smtClean="0"/>
              <a:t>Les fonctions peuvent être invoquées en tant que constructeur avec l’opérateur </a:t>
            </a:r>
            <a:r>
              <a:rPr lang="fr-FR" sz="2000" dirty="0" smtClean="0">
                <a:latin typeface="Consolas" panose="020B0609020204030204" pitchFamily="49" charset="0"/>
                <a:cs typeface="Consolas" panose="020B0609020204030204" pitchFamily="49" charset="0"/>
              </a:rPr>
              <a:t>new</a:t>
            </a:r>
            <a:br>
              <a:rPr lang="fr-FR" sz="2000" dirty="0" smtClean="0">
                <a:latin typeface="Consolas" panose="020B0609020204030204" pitchFamily="49" charset="0"/>
                <a:cs typeface="Consolas" panose="020B0609020204030204" pitchFamily="49" charset="0"/>
              </a:rPr>
            </a:br>
            <a:r>
              <a:rPr lang="fr-FR" sz="2000" dirty="0" smtClean="0">
                <a:latin typeface="Consolas" panose="020B0609020204030204" pitchFamily="49" charset="0"/>
                <a:cs typeface="Consolas" panose="020B0609020204030204" pitchFamily="49" charset="0"/>
              </a:rPr>
              <a:t/>
            </a:r>
            <a:br>
              <a:rPr lang="fr-FR" sz="2000" dirty="0" smtClean="0">
                <a:latin typeface="Consolas" panose="020B0609020204030204" pitchFamily="49" charset="0"/>
                <a:cs typeface="Consolas" panose="020B0609020204030204" pitchFamily="49" charset="0"/>
              </a:rPr>
            </a:br>
            <a:r>
              <a:rPr lang="fr-FR" sz="2000" dirty="0" smtClean="0">
                <a:latin typeface="Consolas" panose="020B0609020204030204" pitchFamily="49" charset="0"/>
                <a:cs typeface="Consolas" panose="020B0609020204030204" pitchFamily="49" charset="0"/>
              </a:rPr>
              <a:t/>
            </a:r>
            <a:br>
              <a:rPr lang="fr-FR" sz="2000" dirty="0" smtClean="0">
                <a:latin typeface="Consolas" panose="020B0609020204030204" pitchFamily="49" charset="0"/>
                <a:cs typeface="Consolas" panose="020B0609020204030204" pitchFamily="49" charset="0"/>
              </a:rPr>
            </a:br>
            <a:r>
              <a:rPr lang="fr-FR" sz="2000" dirty="0" smtClean="0">
                <a:cs typeface="Consolas" panose="020B0609020204030204" pitchFamily="49" charset="0"/>
              </a:rPr>
              <a:t>A l’invocation de </a:t>
            </a:r>
            <a:r>
              <a:rPr lang="fr-FR" sz="2000" b="1" dirty="0" smtClean="0">
                <a:latin typeface="Consolas" panose="020B0609020204030204" pitchFamily="49" charset="0"/>
                <a:cs typeface="Consolas" panose="020B0609020204030204" pitchFamily="49" charset="0"/>
              </a:rPr>
              <a:t>new Constructeur()</a:t>
            </a:r>
            <a:r>
              <a:rPr lang="fr-FR" sz="2000" dirty="0" smtClean="0">
                <a:cs typeface="Consolas" panose="020B0609020204030204" pitchFamily="49" charset="0"/>
              </a:rPr>
              <a:t>, un objet est créé avec comme prototype </a:t>
            </a:r>
            <a:r>
              <a:rPr lang="fr-FR" sz="2000" b="1" dirty="0" err="1" smtClean="0">
                <a:latin typeface="Consolas" panose="020B0609020204030204" pitchFamily="49" charset="0"/>
                <a:cs typeface="Consolas" panose="020B0609020204030204" pitchFamily="49" charset="0"/>
              </a:rPr>
              <a:t>Constructeur.prototype</a:t>
            </a:r>
            <a:r>
              <a:rPr lang="fr-FR" sz="2000" dirty="0" smtClean="0">
                <a:cs typeface="Consolas" panose="020B0609020204030204" pitchFamily="49" charset="0"/>
              </a:rPr>
              <a:t>.</a:t>
            </a:r>
            <a:r>
              <a:rPr lang="fr-FR" sz="2000" dirty="0" smtClean="0">
                <a:latin typeface="Consolas" panose="020B0609020204030204" pitchFamily="49" charset="0"/>
                <a:cs typeface="Consolas" panose="020B0609020204030204" pitchFamily="49" charset="0"/>
              </a:rPr>
              <a:t> </a:t>
            </a:r>
            <a:r>
              <a:rPr lang="fr-FR" sz="2000" dirty="0" smtClean="0">
                <a:cs typeface="Consolas" panose="020B0609020204030204" pitchFamily="49" charset="0"/>
              </a:rPr>
              <a:t>Cet objet est accessible via le mot-clé </a:t>
            </a:r>
            <a:r>
              <a:rPr lang="fr-FR" sz="2000" b="1" dirty="0" err="1" smtClean="0">
                <a:latin typeface="Consolas" panose="020B0609020204030204" pitchFamily="49" charset="0"/>
                <a:cs typeface="Consolas" panose="020B0609020204030204" pitchFamily="49" charset="0"/>
              </a:rPr>
              <a:t>this</a:t>
            </a:r>
            <a:r>
              <a:rPr lang="fr-FR" sz="2000" dirty="0" smtClean="0">
                <a:cs typeface="Consolas" panose="020B0609020204030204" pitchFamily="49" charset="0"/>
              </a:rPr>
              <a:t> et retourné par défaut dans la fonction constructeur.</a:t>
            </a:r>
          </a:p>
          <a:p>
            <a:pPr marL="0" indent="0">
              <a:spcBef>
                <a:spcPts val="1800"/>
              </a:spcBef>
              <a:buNone/>
            </a:pPr>
            <a:r>
              <a:rPr lang="fr-FR" sz="2000" dirty="0">
                <a:cs typeface="Consolas" panose="020B0609020204030204" pitchFamily="49" charset="0"/>
              </a:rPr>
              <a:t/>
            </a:r>
            <a:br>
              <a:rPr lang="fr-FR" sz="2000" dirty="0">
                <a:cs typeface="Consolas" panose="020B0609020204030204" pitchFamily="49" charset="0"/>
              </a:rPr>
            </a:br>
            <a:r>
              <a:rPr lang="fr-FR" sz="2000" dirty="0" smtClean="0">
                <a:cs typeface="Consolas" panose="020B0609020204030204" pitchFamily="49" charset="0"/>
              </a:rPr>
              <a:t>L’opérateur </a:t>
            </a:r>
            <a:r>
              <a:rPr lang="fr-FR" sz="2000" dirty="0" err="1" smtClean="0">
                <a:latin typeface="Consolas" panose="020B0609020204030204" pitchFamily="49" charset="0"/>
                <a:cs typeface="Consolas" panose="020B0609020204030204" pitchFamily="49" charset="0"/>
              </a:rPr>
              <a:t>instanceof</a:t>
            </a:r>
            <a:r>
              <a:rPr lang="fr-FR" sz="2000" dirty="0" smtClean="0">
                <a:cs typeface="Consolas" panose="020B0609020204030204" pitchFamily="49" charset="0"/>
              </a:rPr>
              <a:t> détermine si une instance a été créée par un certain constructeur:</a:t>
            </a:r>
            <a:br>
              <a:rPr lang="fr-FR" sz="2000" dirty="0" smtClean="0">
                <a:cs typeface="Consolas" panose="020B0609020204030204" pitchFamily="49" charset="0"/>
              </a:rPr>
            </a:br>
            <a:endParaRPr lang="fr-FR" sz="2000" dirty="0" smtClean="0">
              <a:cs typeface="Consolas" panose="020B0609020204030204" pitchFamily="49" charset="0"/>
            </a:endParaRPr>
          </a:p>
          <a:p>
            <a:pPr marL="0" indent="0" algn="ctr">
              <a:buNone/>
            </a:pPr>
            <a:r>
              <a:rPr lang="fr-FR" sz="1800" dirty="0" smtClean="0">
                <a:latin typeface="Consolas" panose="020B0609020204030204" pitchFamily="49" charset="0"/>
                <a:cs typeface="Consolas" panose="020B0609020204030204" pitchFamily="49" charset="0"/>
              </a:rPr>
              <a:t>x </a:t>
            </a:r>
            <a:r>
              <a:rPr lang="fr-FR" sz="1800" dirty="0" err="1" smtClean="0">
                <a:latin typeface="Consolas" panose="020B0609020204030204" pitchFamily="49" charset="0"/>
                <a:cs typeface="Consolas" panose="020B0609020204030204" pitchFamily="49" charset="0"/>
              </a:rPr>
              <a:t>instanceof</a:t>
            </a:r>
            <a:r>
              <a:rPr lang="fr-FR" sz="1800" dirty="0" smtClean="0">
                <a:latin typeface="Consolas" panose="020B0609020204030204" pitchFamily="49" charset="0"/>
                <a:cs typeface="Consolas" panose="020B0609020204030204" pitchFamily="49" charset="0"/>
              </a:rPr>
              <a:t> C </a:t>
            </a:r>
            <a:r>
              <a:rPr lang="fr-FR" sz="1800" dirty="0" smtClean="0">
                <a:latin typeface="Consolas" panose="020B0609020204030204" pitchFamily="49" charset="0"/>
                <a:cs typeface="Consolas" panose="020B0609020204030204" pitchFamily="49" charset="0"/>
                <a:sym typeface="Wingdings" panose="05000000000000000000" pitchFamily="2" charset="2"/>
              </a:rPr>
              <a:t> </a:t>
            </a:r>
            <a:r>
              <a:rPr lang="fr-FR" sz="1800" dirty="0" err="1" smtClean="0">
                <a:latin typeface="Consolas" panose="020B0609020204030204" pitchFamily="49" charset="0"/>
                <a:cs typeface="Consolas" panose="020B0609020204030204" pitchFamily="49" charset="0"/>
                <a:sym typeface="Wingdings" panose="05000000000000000000" pitchFamily="2" charset="2"/>
              </a:rPr>
              <a:t>Object.getPrototypeOf</a:t>
            </a:r>
            <a:r>
              <a:rPr lang="fr-FR" sz="1800" dirty="0" smtClean="0">
                <a:latin typeface="Consolas" panose="020B0609020204030204" pitchFamily="49" charset="0"/>
                <a:cs typeface="Consolas" panose="020B0609020204030204" pitchFamily="49" charset="0"/>
                <a:sym typeface="Wingdings" panose="05000000000000000000" pitchFamily="2" charset="2"/>
              </a:rPr>
              <a:t>(x) === </a:t>
            </a:r>
            <a:r>
              <a:rPr lang="fr-FR" sz="1800" dirty="0" err="1" smtClean="0">
                <a:latin typeface="Consolas" panose="020B0609020204030204" pitchFamily="49" charset="0"/>
                <a:cs typeface="Consolas" panose="020B0609020204030204" pitchFamily="49" charset="0"/>
                <a:sym typeface="Wingdings" panose="05000000000000000000" pitchFamily="2" charset="2"/>
              </a:rPr>
              <a:t>C.prototype</a:t>
            </a:r>
            <a:endParaRPr lang="fr-FR" sz="1800" dirty="0" smtClean="0">
              <a:latin typeface="Consolas" panose="020B0609020204030204" pitchFamily="49" charset="0"/>
              <a:cs typeface="Consolas" panose="020B0609020204030204" pitchFamily="49" charset="0"/>
            </a:endParaRPr>
          </a:p>
          <a:p>
            <a:pPr lvl="1"/>
            <a:endParaRPr lang="fr-FR" dirty="0" smtClean="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87</a:t>
            </a:fld>
            <a:endParaRPr lang="fr-FR" dirty="0"/>
          </a:p>
        </p:txBody>
      </p:sp>
      <p:sp>
        <p:nvSpPr>
          <p:cNvPr id="8" name="ZoneTexte 7"/>
          <p:cNvSpPr txBox="1"/>
          <p:nvPr/>
        </p:nvSpPr>
        <p:spPr>
          <a:xfrm>
            <a:off x="7812360" y="611396"/>
            <a:ext cx="1008112"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Exo 7</a:t>
            </a:r>
            <a:endParaRPr lang="fr-FR" dirty="0"/>
          </a:p>
        </p:txBody>
      </p:sp>
      <p:sp>
        <p:nvSpPr>
          <p:cNvPr id="9" name="ZoneTexte 8"/>
          <p:cNvSpPr txBox="1"/>
          <p:nvPr/>
        </p:nvSpPr>
        <p:spPr>
          <a:xfrm>
            <a:off x="1835696" y="6165304"/>
            <a:ext cx="6984776"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i="1" dirty="0">
                <a:cs typeface="Consolas" panose="020B0609020204030204" pitchFamily="49" charset="0"/>
              </a:rPr>
              <a:t>Par convention, les </a:t>
            </a:r>
            <a:r>
              <a:rPr lang="fr-FR" i="1" dirty="0" smtClean="0">
                <a:cs typeface="Consolas" panose="020B0609020204030204" pitchFamily="49" charset="0"/>
              </a:rPr>
              <a:t>constructeurs </a:t>
            </a:r>
            <a:r>
              <a:rPr lang="fr-FR" i="1" dirty="0">
                <a:cs typeface="Consolas" panose="020B0609020204030204" pitchFamily="49" charset="0"/>
              </a:rPr>
              <a:t>commencent par une </a:t>
            </a:r>
            <a:r>
              <a:rPr lang="fr-FR" i="1" dirty="0" smtClean="0">
                <a:cs typeface="Consolas" panose="020B0609020204030204" pitchFamily="49" charset="0"/>
              </a:rPr>
              <a:t>majuscule.</a:t>
            </a:r>
            <a:endParaRPr lang="fr-FR" i="1" dirty="0">
              <a:cs typeface="Consolas" panose="020B0609020204030204" pitchFamily="49" charset="0"/>
            </a:endParaRPr>
          </a:p>
        </p:txBody>
      </p:sp>
    </p:spTree>
    <p:extLst>
      <p:ext uri="{BB962C8B-B14F-4D97-AF65-F5344CB8AC3E}">
        <p14:creationId xmlns:p14="http://schemas.microsoft.com/office/powerpoint/2010/main" val="340201746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Défauts des constructeurs</a:t>
            </a:r>
            <a:endParaRPr lang="fr-FR" dirty="0"/>
          </a:p>
        </p:txBody>
      </p:sp>
      <p:sp>
        <p:nvSpPr>
          <p:cNvPr id="3" name="Espace réservé du contenu 2"/>
          <p:cNvSpPr>
            <a:spLocks noGrp="1"/>
          </p:cNvSpPr>
          <p:nvPr>
            <p:ph idx="1"/>
          </p:nvPr>
        </p:nvSpPr>
        <p:spPr/>
        <p:txBody>
          <a:bodyPr>
            <a:normAutofit/>
          </a:bodyPr>
          <a:lstStyle/>
          <a:p>
            <a:pPr marL="0" indent="0">
              <a:buNone/>
            </a:pPr>
            <a:r>
              <a:rPr lang="fr-FR" dirty="0">
                <a:cs typeface="Consolas" panose="020B0609020204030204" pitchFamily="49" charset="0"/>
              </a:rPr>
              <a:t>Les constructeurs sont un pattern assez couramment utilisé en POO JS, bien que présentant </a:t>
            </a:r>
            <a:r>
              <a:rPr lang="fr-FR" dirty="0" smtClean="0">
                <a:cs typeface="Consolas" panose="020B0609020204030204" pitchFamily="49" charset="0"/>
              </a:rPr>
              <a:t>plusieurs défauts</a:t>
            </a:r>
            <a:r>
              <a:rPr lang="fr-FR" dirty="0">
                <a:cs typeface="Consolas" panose="020B0609020204030204" pitchFamily="49" charset="0"/>
              </a:rPr>
              <a:t>:</a:t>
            </a:r>
          </a:p>
          <a:p>
            <a:pPr lvl="1">
              <a:spcBef>
                <a:spcPts val="1200"/>
              </a:spcBef>
            </a:pPr>
            <a:r>
              <a:rPr lang="fr-FR" dirty="0">
                <a:cs typeface="Consolas" panose="020B0609020204030204" pitchFamily="49" charset="0"/>
              </a:rPr>
              <a:t>Les constructeurs des </a:t>
            </a:r>
            <a:r>
              <a:rPr lang="fr-FR" dirty="0" smtClean="0">
                <a:cs typeface="Consolas" panose="020B0609020204030204" pitchFamily="49" charset="0"/>
              </a:rPr>
              <a:t>prototypes </a:t>
            </a:r>
            <a:r>
              <a:rPr lang="fr-FR" dirty="0">
                <a:cs typeface="Consolas" panose="020B0609020204030204" pitchFamily="49" charset="0"/>
              </a:rPr>
              <a:t>parents ne sont pas automatiquement </a:t>
            </a:r>
            <a:r>
              <a:rPr lang="fr-FR" dirty="0" smtClean="0">
                <a:cs typeface="Consolas" panose="020B0609020204030204" pitchFamily="49" charset="0"/>
              </a:rPr>
              <a:t>invoqués, vous devez le faire manuellement.</a:t>
            </a:r>
          </a:p>
          <a:p>
            <a:pPr lvl="1">
              <a:spcBef>
                <a:spcPts val="1200"/>
              </a:spcBef>
            </a:pPr>
            <a:r>
              <a:rPr lang="fr-FR" dirty="0" smtClean="0">
                <a:cs typeface="Consolas" panose="020B0609020204030204" pitchFamily="49" charset="0"/>
              </a:rPr>
              <a:t>Les constructeurs </a:t>
            </a:r>
            <a:r>
              <a:rPr lang="fr-FR" dirty="0">
                <a:cs typeface="Consolas" panose="020B0609020204030204" pitchFamily="49" charset="0"/>
              </a:rPr>
              <a:t>des prototypes parents </a:t>
            </a:r>
            <a:r>
              <a:rPr lang="fr-FR" dirty="0" smtClean="0">
                <a:cs typeface="Consolas" panose="020B0609020204030204" pitchFamily="49" charset="0"/>
              </a:rPr>
              <a:t>peuvent ne pas avoir la même interface, ce qui casse le principe de substitution.</a:t>
            </a:r>
            <a:endParaRPr lang="fr-FR" dirty="0">
              <a:cs typeface="Consolas" panose="020B0609020204030204" pitchFamily="49" charset="0"/>
            </a:endParaRPr>
          </a:p>
          <a:p>
            <a:pPr lvl="1">
              <a:spcBef>
                <a:spcPts val="1200"/>
              </a:spcBef>
            </a:pPr>
            <a:r>
              <a:rPr lang="fr-FR" dirty="0" smtClean="0">
                <a:cs typeface="Consolas" panose="020B0609020204030204" pitchFamily="49" charset="0"/>
              </a:rPr>
              <a:t>Une propriété </a:t>
            </a:r>
            <a:r>
              <a:rPr lang="fr-FR" dirty="0" err="1" smtClean="0">
                <a:latin typeface="Consolas" panose="020B0609020204030204" pitchFamily="49" charset="0"/>
                <a:cs typeface="Consolas" panose="020B0609020204030204" pitchFamily="49" charset="0"/>
              </a:rPr>
              <a:t>constructor</a:t>
            </a:r>
            <a:r>
              <a:rPr lang="fr-FR" dirty="0" smtClean="0">
                <a:cs typeface="Consolas" panose="020B0609020204030204" pitchFamily="49" charset="0"/>
              </a:rPr>
              <a:t> est assignée aux instances créées, </a:t>
            </a:r>
            <a:r>
              <a:rPr lang="fr-FR" dirty="0">
                <a:cs typeface="Consolas" panose="020B0609020204030204" pitchFamily="49" charset="0"/>
              </a:rPr>
              <a:t>ce qui </a:t>
            </a:r>
            <a:r>
              <a:rPr lang="fr-FR" dirty="0" smtClean="0">
                <a:cs typeface="Consolas" panose="020B0609020204030204" pitchFamily="49" charset="0"/>
              </a:rPr>
              <a:t>peut casser du code existant si vous l’utilisez à d’autres effets</a:t>
            </a:r>
          </a:p>
          <a:p>
            <a:pPr lvl="1">
              <a:spcBef>
                <a:spcPts val="1200"/>
              </a:spcBef>
            </a:pPr>
            <a:r>
              <a:rPr lang="fr-FR" dirty="0" smtClean="0">
                <a:cs typeface="Consolas" panose="020B0609020204030204" pitchFamily="49" charset="0"/>
              </a:rPr>
              <a:t>Le mot-clé </a:t>
            </a:r>
            <a:r>
              <a:rPr lang="fr-FR" dirty="0" err="1" smtClean="0">
                <a:latin typeface="Consolas" panose="020B0609020204030204" pitchFamily="49" charset="0"/>
                <a:cs typeface="Consolas" panose="020B0609020204030204" pitchFamily="49" charset="0"/>
              </a:rPr>
              <a:t>this</a:t>
            </a:r>
            <a:r>
              <a:rPr lang="fr-FR" dirty="0" smtClean="0">
                <a:cs typeface="Consolas" panose="020B0609020204030204" pitchFamily="49" charset="0"/>
              </a:rPr>
              <a:t> ne fonctionne pas de la même façon selon si la fonction est appelée avec </a:t>
            </a:r>
            <a:r>
              <a:rPr lang="fr-FR" dirty="0" smtClean="0">
                <a:latin typeface="Consolas" panose="020B0609020204030204" pitchFamily="49" charset="0"/>
                <a:cs typeface="Consolas" panose="020B0609020204030204" pitchFamily="49" charset="0"/>
              </a:rPr>
              <a:t>new</a:t>
            </a:r>
            <a:r>
              <a:rPr lang="fr-FR" dirty="0" smtClean="0">
                <a:cs typeface="Consolas" panose="020B0609020204030204" pitchFamily="49" charset="0"/>
              </a:rPr>
              <a:t> ou non</a:t>
            </a:r>
          </a:p>
          <a:p>
            <a:pPr lvl="1">
              <a:spcBef>
                <a:spcPts val="1200"/>
              </a:spcBef>
            </a:pPr>
            <a:r>
              <a:rPr lang="fr-FR" dirty="0" smtClean="0">
                <a:cs typeface="Consolas" panose="020B0609020204030204" pitchFamily="49" charset="0"/>
              </a:rPr>
              <a:t>Il n’est pas possible de déclarer plusieurs constructeurs</a:t>
            </a:r>
          </a:p>
          <a:p>
            <a:pPr lvl="1">
              <a:spcBef>
                <a:spcPts val="1200"/>
              </a:spcBef>
            </a:pPr>
            <a:r>
              <a:rPr lang="fr-FR" dirty="0" smtClean="0">
                <a:cs typeface="Consolas" panose="020B0609020204030204" pitchFamily="49" charset="0"/>
              </a:rPr>
              <a:t>Ils sont </a:t>
            </a:r>
            <a:r>
              <a:rPr lang="fr-FR" dirty="0" err="1" smtClean="0">
                <a:cs typeface="Consolas" panose="020B0609020204030204" pitchFamily="49" charset="0"/>
              </a:rPr>
              <a:t>confusants</a:t>
            </a:r>
            <a:r>
              <a:rPr lang="fr-FR" dirty="0" smtClean="0">
                <a:cs typeface="Consolas" panose="020B0609020204030204" pitchFamily="49" charset="0"/>
              </a:rPr>
              <a:t> pour les débutants avec les prototypes</a:t>
            </a:r>
          </a:p>
          <a:p>
            <a:pPr lvl="1"/>
            <a:endParaRPr lang="fr-FR" dirty="0" smtClean="0">
              <a:cs typeface="Consolas" panose="020B0609020204030204" pitchFamily="49" charset="0"/>
            </a:endParaRPr>
          </a:p>
          <a:p>
            <a:pPr lvl="1"/>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88</a:t>
            </a:fld>
            <a:endParaRPr lang="fr-FR" dirty="0"/>
          </a:p>
        </p:txBody>
      </p:sp>
    </p:spTree>
    <p:extLst>
      <p:ext uri="{BB962C8B-B14F-4D97-AF65-F5344CB8AC3E}">
        <p14:creationId xmlns:p14="http://schemas.microsoft.com/office/powerpoint/2010/main" val="209693056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L’opérateur class (ES6)</a:t>
            </a:r>
            <a:endParaRPr lang="fr-FR" dirty="0"/>
          </a:p>
        </p:txBody>
      </p:sp>
      <p:sp>
        <p:nvSpPr>
          <p:cNvPr id="3" name="Espace réservé du contenu 2"/>
          <p:cNvSpPr>
            <a:spLocks noGrp="1"/>
          </p:cNvSpPr>
          <p:nvPr>
            <p:ph idx="1"/>
          </p:nvPr>
        </p:nvSpPr>
        <p:spPr>
          <a:xfrm>
            <a:off x="457200" y="1556792"/>
            <a:ext cx="8435280" cy="4920208"/>
          </a:xfrm>
        </p:spPr>
        <p:txBody>
          <a:bodyPr/>
          <a:lstStyle/>
          <a:p>
            <a:pPr marL="0" indent="0">
              <a:buNone/>
            </a:pPr>
            <a:r>
              <a:rPr lang="fr-FR" sz="2000" dirty="0" smtClean="0"/>
              <a:t>Sucre syntaxique pour la déclaration d’objets avec constructeurs</a:t>
            </a:r>
          </a:p>
          <a:p>
            <a:endParaRPr lang="fr-FR" dirty="0"/>
          </a:p>
          <a:p>
            <a:endParaRPr lang="fr-FR" dirty="0" smtClean="0"/>
          </a:p>
          <a:p>
            <a:endParaRPr lang="fr-FR" dirty="0"/>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89</a:t>
            </a:fld>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132856"/>
            <a:ext cx="4688185" cy="4509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Connecteur droit avec flèche 7"/>
          <p:cNvCxnSpPr/>
          <p:nvPr/>
        </p:nvCxnSpPr>
        <p:spPr>
          <a:xfrm flipH="1">
            <a:off x="4283968" y="2420888"/>
            <a:ext cx="12961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ZoneTexte 8"/>
          <p:cNvSpPr txBox="1"/>
          <p:nvPr/>
        </p:nvSpPr>
        <p:spPr>
          <a:xfrm>
            <a:off x="5580112" y="2132856"/>
            <a:ext cx="3240360" cy="646331"/>
          </a:xfrm>
          <a:prstGeom prst="rect">
            <a:avLst/>
          </a:prstGeom>
          <a:noFill/>
        </p:spPr>
        <p:txBody>
          <a:bodyPr wrap="square" rtlCol="0">
            <a:spAutoFit/>
          </a:bodyPr>
          <a:lstStyle/>
          <a:p>
            <a:r>
              <a:rPr lang="fr-FR" dirty="0" smtClean="0">
                <a:solidFill>
                  <a:schemeClr val="bg1">
                    <a:lumMod val="50000"/>
                  </a:schemeClr>
                </a:solidFill>
              </a:rPr>
              <a:t>explicite l’assignation d’une propriété </a:t>
            </a:r>
            <a:r>
              <a:rPr lang="fr-FR" dirty="0" err="1" smtClean="0">
                <a:solidFill>
                  <a:schemeClr val="bg1">
                    <a:lumMod val="50000"/>
                  </a:schemeClr>
                </a:solidFill>
                <a:latin typeface="Consolas" panose="020B0609020204030204" pitchFamily="49" charset="0"/>
                <a:cs typeface="Consolas" panose="020B0609020204030204" pitchFamily="49" charset="0"/>
              </a:rPr>
              <a:t>constructor</a:t>
            </a:r>
            <a:endParaRPr lang="fr-FR" dirty="0">
              <a:solidFill>
                <a:schemeClr val="bg1">
                  <a:lumMod val="50000"/>
                </a:schemeClr>
              </a:solidFill>
              <a:latin typeface="Consolas" panose="020B0609020204030204" pitchFamily="49" charset="0"/>
              <a:cs typeface="Consolas" panose="020B0609020204030204" pitchFamily="49" charset="0"/>
            </a:endParaRPr>
          </a:p>
        </p:txBody>
      </p:sp>
      <p:cxnSp>
        <p:nvCxnSpPr>
          <p:cNvPr id="11" name="Connecteur droit avec flèche 10"/>
          <p:cNvCxnSpPr>
            <a:stCxn id="15" idx="1"/>
          </p:cNvCxnSpPr>
          <p:nvPr/>
        </p:nvCxnSpPr>
        <p:spPr>
          <a:xfrm flipH="1">
            <a:off x="3203848" y="3975208"/>
            <a:ext cx="2368996" cy="3231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ZoneTexte 14"/>
          <p:cNvSpPr txBox="1"/>
          <p:nvPr/>
        </p:nvSpPr>
        <p:spPr>
          <a:xfrm>
            <a:off x="5572844" y="3652042"/>
            <a:ext cx="3240360" cy="646331"/>
          </a:xfrm>
          <a:prstGeom prst="rect">
            <a:avLst/>
          </a:prstGeom>
          <a:noFill/>
        </p:spPr>
        <p:txBody>
          <a:bodyPr wrap="square" rtlCol="0">
            <a:spAutoFit/>
          </a:bodyPr>
          <a:lstStyle/>
          <a:p>
            <a:r>
              <a:rPr lang="fr-FR" dirty="0" smtClean="0">
                <a:solidFill>
                  <a:schemeClr val="bg1">
                    <a:lumMod val="50000"/>
                  </a:schemeClr>
                </a:solidFill>
              </a:rPr>
              <a:t>simplifie l’assignation du prototype parent</a:t>
            </a:r>
            <a:endParaRPr lang="fr-FR" dirty="0">
              <a:solidFill>
                <a:schemeClr val="bg1">
                  <a:lumMod val="50000"/>
                </a:schemeClr>
              </a:solidFill>
              <a:latin typeface="Consolas" panose="020B0609020204030204" pitchFamily="49" charset="0"/>
              <a:cs typeface="Consolas" panose="020B0609020204030204" pitchFamily="49" charset="0"/>
            </a:endParaRPr>
          </a:p>
        </p:txBody>
      </p:sp>
      <p:cxnSp>
        <p:nvCxnSpPr>
          <p:cNvPr id="17" name="Connecteur droit avec flèche 16"/>
          <p:cNvCxnSpPr>
            <a:stCxn id="20" idx="1"/>
          </p:cNvCxnSpPr>
          <p:nvPr/>
        </p:nvCxnSpPr>
        <p:spPr>
          <a:xfrm flipH="1" flipV="1">
            <a:off x="3563888" y="4797152"/>
            <a:ext cx="2016224" cy="4242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ZoneTexte 19"/>
          <p:cNvSpPr txBox="1"/>
          <p:nvPr/>
        </p:nvSpPr>
        <p:spPr>
          <a:xfrm>
            <a:off x="5580112" y="4898237"/>
            <a:ext cx="3240360" cy="646331"/>
          </a:xfrm>
          <a:prstGeom prst="rect">
            <a:avLst/>
          </a:prstGeom>
          <a:noFill/>
        </p:spPr>
        <p:txBody>
          <a:bodyPr wrap="square" rtlCol="0">
            <a:spAutoFit/>
          </a:bodyPr>
          <a:lstStyle/>
          <a:p>
            <a:r>
              <a:rPr lang="fr-FR" dirty="0" smtClean="0">
                <a:solidFill>
                  <a:schemeClr val="bg1">
                    <a:lumMod val="50000"/>
                  </a:schemeClr>
                </a:solidFill>
              </a:rPr>
              <a:t>simplifie l’appel au constructeur parent</a:t>
            </a:r>
            <a:endParaRPr lang="fr-FR" dirty="0">
              <a:solidFill>
                <a:schemeClr val="bg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271573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ECMAScript</a:t>
            </a:r>
            <a:endParaRPr lang="fr-FR" dirty="0"/>
          </a:p>
        </p:txBody>
      </p:sp>
      <p:sp>
        <p:nvSpPr>
          <p:cNvPr id="3" name="Espace réservé du contenu 2"/>
          <p:cNvSpPr>
            <a:spLocks noGrp="1"/>
          </p:cNvSpPr>
          <p:nvPr>
            <p:ph idx="1"/>
          </p:nvPr>
        </p:nvSpPr>
        <p:spPr/>
        <p:txBody>
          <a:bodyPr>
            <a:normAutofit/>
          </a:bodyPr>
          <a:lstStyle/>
          <a:p>
            <a:r>
              <a:rPr lang="fr-FR" b="1" dirty="0" smtClean="0"/>
              <a:t>ECMA International </a:t>
            </a:r>
            <a:r>
              <a:rPr lang="fr-FR" dirty="0" smtClean="0"/>
              <a:t>est une organisation créant des standards pour les technologies</a:t>
            </a:r>
          </a:p>
          <a:p>
            <a:endParaRPr lang="fr-FR" dirty="0"/>
          </a:p>
          <a:p>
            <a:r>
              <a:rPr lang="fr-FR" b="1" dirty="0" err="1" smtClean="0"/>
              <a:t>ECMAScript</a:t>
            </a:r>
            <a:r>
              <a:rPr lang="fr-FR" dirty="0" smtClean="0"/>
              <a:t> est le nom de la spécification référencée ECMA-262 et décrivant un langage de script polyvalent</a:t>
            </a:r>
          </a:p>
          <a:p>
            <a:endParaRPr lang="fr-FR" dirty="0"/>
          </a:p>
          <a:p>
            <a:r>
              <a:rPr lang="fr-FR" b="1" dirty="0" smtClean="0"/>
              <a:t>JavaScript</a:t>
            </a:r>
            <a:r>
              <a:rPr lang="fr-FR" dirty="0" smtClean="0"/>
              <a:t> est un langage de script polyvalent et l’implémentation la plus populaire de </a:t>
            </a:r>
            <a:r>
              <a:rPr lang="fr-FR" dirty="0" err="1" smtClean="0"/>
              <a:t>ECMAScript</a:t>
            </a:r>
            <a:r>
              <a:rPr lang="fr-FR" dirty="0" smtClean="0"/>
              <a:t/>
            </a:r>
            <a:br>
              <a:rPr lang="fr-FR" dirty="0" smtClean="0"/>
            </a:br>
            <a:r>
              <a:rPr lang="fr-FR" sz="2000" i="1" dirty="0" smtClean="0"/>
              <a:t>(autre implémentation populaire: </a:t>
            </a:r>
            <a:r>
              <a:rPr lang="fr-FR" sz="2000" i="1" dirty="0" err="1" smtClean="0"/>
              <a:t>ActionScript</a:t>
            </a:r>
            <a:r>
              <a:rPr lang="fr-FR" sz="2000" i="1" dirty="0" smtClean="0"/>
              <a:t>)</a:t>
            </a:r>
            <a:endParaRPr lang="fr-FR" i="1" dirty="0" smtClean="0"/>
          </a:p>
          <a:p>
            <a:endParaRPr lang="fr-FR" dirty="0"/>
          </a:p>
          <a:p>
            <a:r>
              <a:rPr lang="fr-FR" b="1" dirty="0" smtClean="0"/>
              <a:t>V8, Rhino, Chakra </a:t>
            </a:r>
            <a:r>
              <a:rPr lang="fr-FR" dirty="0" smtClean="0"/>
              <a:t>sont des moteurs JavaScript: des interpréteurs capable d’exécuter du code JavaScript</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a:t>
            </a:fld>
            <a:endParaRPr lang="fr-FR" dirty="0"/>
          </a:p>
        </p:txBody>
      </p:sp>
      <p:pic>
        <p:nvPicPr>
          <p:cNvPr id="1026" name="Picture 2" descr="RÃ©sultat de recherche d'images pour &quot;ecma internationa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402931"/>
            <a:ext cx="3131840" cy="122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60686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super</a:t>
            </a:r>
            <a:endParaRPr lang="fr-FR" dirty="0"/>
          </a:p>
        </p:txBody>
      </p:sp>
      <p:sp>
        <p:nvSpPr>
          <p:cNvPr id="3" name="Espace réservé du contenu 2"/>
          <p:cNvSpPr>
            <a:spLocks noGrp="1"/>
          </p:cNvSpPr>
          <p:nvPr>
            <p:ph idx="1"/>
          </p:nvPr>
        </p:nvSpPr>
        <p:spPr/>
        <p:txBody>
          <a:bodyPr/>
          <a:lstStyle/>
          <a:p>
            <a:endParaRPr lang="fr-FR" dirty="0" smtClean="0"/>
          </a:p>
          <a:p>
            <a:endParaRPr lang="fr-FR" dirty="0"/>
          </a:p>
          <a:p>
            <a:pPr marL="0" indent="0">
              <a:buNone/>
            </a:pPr>
            <a:r>
              <a:rPr lang="fr-FR" dirty="0" smtClean="0"/>
              <a:t>Utilisable sans l’opérateur class :</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90</a:t>
            </a:fld>
            <a:endParaRPr lang="fr-FR"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1484784"/>
            <a:ext cx="7543800"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356992"/>
            <a:ext cx="5288732" cy="2993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3356992"/>
            <a:ext cx="2843411" cy="974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Connecteur droit 7"/>
          <p:cNvCxnSpPr/>
          <p:nvPr/>
        </p:nvCxnSpPr>
        <p:spPr>
          <a:xfrm>
            <a:off x="5796136" y="3356992"/>
            <a:ext cx="0" cy="31877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73405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static</a:t>
            </a:r>
            <a:endParaRPr lang="fr-FR" dirty="0"/>
          </a:p>
        </p:txBody>
      </p:sp>
      <p:sp>
        <p:nvSpPr>
          <p:cNvPr id="3" name="Espace réservé du contenu 2"/>
          <p:cNvSpPr>
            <a:spLocks noGrp="1"/>
          </p:cNvSpPr>
          <p:nvPr>
            <p:ph idx="1"/>
          </p:nvPr>
        </p:nvSpPr>
        <p:spPr/>
        <p:txBody>
          <a:bodyPr/>
          <a:lstStyle/>
          <a:p>
            <a:pPr marL="0" indent="0">
              <a:buNone/>
            </a:pPr>
            <a:r>
              <a:rPr lang="fr-FR" dirty="0" smtClean="0"/>
              <a:t>Définit une méthode statique, c’est-à-dire </a:t>
            </a:r>
            <a:br>
              <a:rPr lang="fr-FR" dirty="0" smtClean="0"/>
            </a:br>
            <a:r>
              <a:rPr lang="fr-FR" dirty="0" smtClean="0"/>
              <a:t>une propriété du constructeur et non du prototype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91</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25" y="2564904"/>
            <a:ext cx="8134350" cy="218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4161929"/>
            <a:ext cx="35623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25" y="5816699"/>
            <a:ext cx="516255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363042" y="5307548"/>
            <a:ext cx="8218239" cy="369332"/>
          </a:xfrm>
          <a:prstGeom prst="rect">
            <a:avLst/>
          </a:prstGeom>
          <a:noFill/>
        </p:spPr>
        <p:txBody>
          <a:bodyPr wrap="square" rtlCol="0">
            <a:spAutoFit/>
          </a:bodyPr>
          <a:lstStyle/>
          <a:p>
            <a:r>
              <a:rPr lang="fr-FR" dirty="0" smtClean="0"/>
              <a:t>Mot-clé équivalent à une assignation classique au constructeur:</a:t>
            </a:r>
            <a:endParaRPr lang="fr-FR" dirty="0"/>
          </a:p>
        </p:txBody>
      </p:sp>
    </p:spTree>
    <p:extLst>
      <p:ext uri="{BB962C8B-B14F-4D97-AF65-F5344CB8AC3E}">
        <p14:creationId xmlns:p14="http://schemas.microsoft.com/office/powerpoint/2010/main" val="368056681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3400"/>
            <a:ext cx="8507288" cy="990600"/>
          </a:xfrm>
        </p:spPr>
        <p:txBody>
          <a:bodyPr>
            <a:normAutofit/>
          </a:bodyPr>
          <a:lstStyle/>
          <a:p>
            <a:r>
              <a:rPr lang="fr-FR" dirty="0" smtClean="0"/>
              <a:t>Défauts des constructeurs, avec class</a:t>
            </a:r>
            <a:endParaRPr lang="fr-FR" dirty="0"/>
          </a:p>
        </p:txBody>
      </p:sp>
      <p:sp>
        <p:nvSpPr>
          <p:cNvPr id="3" name="Espace réservé du contenu 2"/>
          <p:cNvSpPr>
            <a:spLocks noGrp="1"/>
          </p:cNvSpPr>
          <p:nvPr>
            <p:ph idx="1"/>
          </p:nvPr>
        </p:nvSpPr>
        <p:spPr>
          <a:xfrm>
            <a:off x="763214" y="1600200"/>
            <a:ext cx="7923585" cy="5141168"/>
          </a:xfrm>
        </p:spPr>
        <p:txBody>
          <a:bodyPr>
            <a:normAutofit fontScale="92500" lnSpcReduction="10000"/>
          </a:bodyPr>
          <a:lstStyle/>
          <a:p>
            <a:pPr marL="274320" lvl="1" indent="0">
              <a:spcBef>
                <a:spcPts val="1200"/>
              </a:spcBef>
              <a:buNone/>
            </a:pPr>
            <a:r>
              <a:rPr lang="fr-FR" dirty="0" smtClean="0">
                <a:solidFill>
                  <a:schemeClr val="bg1">
                    <a:lumMod val="50000"/>
                  </a:schemeClr>
                </a:solidFill>
                <a:cs typeface="Consolas" panose="020B0609020204030204" pitchFamily="49" charset="0"/>
              </a:rPr>
              <a:t>Les </a:t>
            </a:r>
            <a:r>
              <a:rPr lang="fr-FR" dirty="0">
                <a:solidFill>
                  <a:schemeClr val="bg1">
                    <a:lumMod val="50000"/>
                  </a:schemeClr>
                </a:solidFill>
                <a:cs typeface="Consolas" panose="020B0609020204030204" pitchFamily="49" charset="0"/>
              </a:rPr>
              <a:t>constructeurs des prototypes parents ne sont pas automatiquement </a:t>
            </a:r>
            <a:r>
              <a:rPr lang="fr-FR" dirty="0" smtClean="0">
                <a:solidFill>
                  <a:schemeClr val="bg1">
                    <a:lumMod val="50000"/>
                  </a:schemeClr>
                </a:solidFill>
                <a:cs typeface="Consolas" panose="020B0609020204030204" pitchFamily="49" charset="0"/>
              </a:rPr>
              <a:t>invoqués, vous devez le faire manuellement.</a:t>
            </a:r>
            <a:r>
              <a:rPr lang="fr-FR" dirty="0" smtClean="0">
                <a:cs typeface="Consolas" panose="020B0609020204030204" pitchFamily="49" charset="0"/>
              </a:rPr>
              <a:t/>
            </a:r>
            <a:br>
              <a:rPr lang="fr-FR" dirty="0" smtClean="0">
                <a:cs typeface="Consolas" panose="020B0609020204030204" pitchFamily="49" charset="0"/>
              </a:rPr>
            </a:br>
            <a:r>
              <a:rPr lang="fr-FR" dirty="0" smtClean="0">
                <a:cs typeface="Consolas" panose="020B0609020204030204" pitchFamily="49" charset="0"/>
                <a:sym typeface="Wingdings" panose="05000000000000000000" pitchFamily="2" charset="2"/>
              </a:rPr>
              <a:t> toujours le cas mais simplifié avec super()</a:t>
            </a:r>
            <a:endParaRPr lang="fr-FR" dirty="0" smtClean="0">
              <a:cs typeface="Consolas" panose="020B0609020204030204" pitchFamily="49" charset="0"/>
            </a:endParaRPr>
          </a:p>
          <a:p>
            <a:pPr marL="274320" lvl="1" indent="0">
              <a:spcBef>
                <a:spcPts val="1200"/>
              </a:spcBef>
              <a:buNone/>
            </a:pPr>
            <a:r>
              <a:rPr lang="fr-FR" dirty="0" smtClean="0">
                <a:solidFill>
                  <a:schemeClr val="bg1">
                    <a:lumMod val="50000"/>
                  </a:schemeClr>
                </a:solidFill>
                <a:cs typeface="Consolas" panose="020B0609020204030204" pitchFamily="49" charset="0"/>
              </a:rPr>
              <a:t>Les constructeurs </a:t>
            </a:r>
            <a:r>
              <a:rPr lang="fr-FR" dirty="0">
                <a:solidFill>
                  <a:schemeClr val="bg1">
                    <a:lumMod val="50000"/>
                  </a:schemeClr>
                </a:solidFill>
                <a:cs typeface="Consolas" panose="020B0609020204030204" pitchFamily="49" charset="0"/>
              </a:rPr>
              <a:t>des prototypes parents </a:t>
            </a:r>
            <a:r>
              <a:rPr lang="fr-FR" dirty="0" smtClean="0">
                <a:solidFill>
                  <a:schemeClr val="bg1">
                    <a:lumMod val="50000"/>
                  </a:schemeClr>
                </a:solidFill>
                <a:cs typeface="Consolas" panose="020B0609020204030204" pitchFamily="49" charset="0"/>
              </a:rPr>
              <a:t>peuvent ne pas avoir la même interface, ce qui casse le principe de substitution.</a:t>
            </a:r>
            <a:r>
              <a:rPr lang="fr-FR" dirty="0" smtClean="0">
                <a:cs typeface="Consolas" panose="020B0609020204030204" pitchFamily="49" charset="0"/>
              </a:rPr>
              <a:t/>
            </a:r>
            <a:br>
              <a:rPr lang="fr-FR" dirty="0" smtClean="0">
                <a:cs typeface="Consolas" panose="020B0609020204030204" pitchFamily="49" charset="0"/>
              </a:rPr>
            </a:br>
            <a:r>
              <a:rPr lang="fr-FR" dirty="0" smtClean="0">
                <a:cs typeface="Consolas" panose="020B0609020204030204" pitchFamily="49" charset="0"/>
                <a:sym typeface="Wingdings" panose="05000000000000000000" pitchFamily="2" charset="2"/>
              </a:rPr>
              <a:t> toujours le cas</a:t>
            </a:r>
            <a:endParaRPr lang="fr-FR" dirty="0">
              <a:cs typeface="Consolas" panose="020B0609020204030204" pitchFamily="49" charset="0"/>
            </a:endParaRPr>
          </a:p>
          <a:p>
            <a:pPr marL="274320" lvl="1" indent="0">
              <a:spcBef>
                <a:spcPts val="1200"/>
              </a:spcBef>
              <a:buNone/>
            </a:pPr>
            <a:r>
              <a:rPr lang="fr-FR" dirty="0" smtClean="0">
                <a:solidFill>
                  <a:schemeClr val="bg1">
                    <a:lumMod val="50000"/>
                  </a:schemeClr>
                </a:solidFill>
                <a:cs typeface="Consolas" panose="020B0609020204030204" pitchFamily="49" charset="0"/>
              </a:rPr>
              <a:t>Une propriété </a:t>
            </a:r>
            <a:r>
              <a:rPr lang="fr-FR" dirty="0" err="1" smtClean="0">
                <a:solidFill>
                  <a:schemeClr val="bg1">
                    <a:lumMod val="50000"/>
                  </a:schemeClr>
                </a:solidFill>
                <a:latin typeface="Consolas" panose="020B0609020204030204" pitchFamily="49" charset="0"/>
                <a:cs typeface="Consolas" panose="020B0609020204030204" pitchFamily="49" charset="0"/>
              </a:rPr>
              <a:t>constructor</a:t>
            </a:r>
            <a:r>
              <a:rPr lang="fr-FR" dirty="0" smtClean="0">
                <a:solidFill>
                  <a:schemeClr val="bg1">
                    <a:lumMod val="50000"/>
                  </a:schemeClr>
                </a:solidFill>
                <a:cs typeface="Consolas" panose="020B0609020204030204" pitchFamily="49" charset="0"/>
              </a:rPr>
              <a:t> est assignée aux instances créées, </a:t>
            </a:r>
            <a:r>
              <a:rPr lang="fr-FR" dirty="0">
                <a:solidFill>
                  <a:schemeClr val="bg1">
                    <a:lumMod val="50000"/>
                  </a:schemeClr>
                </a:solidFill>
                <a:cs typeface="Consolas" panose="020B0609020204030204" pitchFamily="49" charset="0"/>
              </a:rPr>
              <a:t>ce qui </a:t>
            </a:r>
            <a:r>
              <a:rPr lang="fr-FR" dirty="0" smtClean="0">
                <a:solidFill>
                  <a:schemeClr val="bg1">
                    <a:lumMod val="50000"/>
                  </a:schemeClr>
                </a:solidFill>
                <a:cs typeface="Consolas" panose="020B0609020204030204" pitchFamily="49" charset="0"/>
              </a:rPr>
              <a:t>peut casser du code existant si vous l’utilisez à d’autres effets</a:t>
            </a:r>
            <a:r>
              <a:rPr lang="fr-FR" dirty="0" smtClean="0">
                <a:cs typeface="Consolas" panose="020B0609020204030204" pitchFamily="49" charset="0"/>
              </a:rPr>
              <a:t/>
            </a:r>
            <a:br>
              <a:rPr lang="fr-FR" dirty="0" smtClean="0">
                <a:cs typeface="Consolas" panose="020B0609020204030204" pitchFamily="49" charset="0"/>
              </a:rPr>
            </a:br>
            <a:r>
              <a:rPr lang="fr-FR" dirty="0" smtClean="0">
                <a:cs typeface="Consolas" panose="020B0609020204030204" pitchFamily="49" charset="0"/>
                <a:sym typeface="Wingdings" panose="05000000000000000000" pitchFamily="2" charset="2"/>
              </a:rPr>
              <a:t> toujours le cas mais l’assignation est explicitée</a:t>
            </a:r>
            <a:endParaRPr lang="fr-FR" dirty="0" smtClean="0">
              <a:cs typeface="Consolas" panose="020B0609020204030204" pitchFamily="49" charset="0"/>
            </a:endParaRPr>
          </a:p>
          <a:p>
            <a:pPr marL="274320" lvl="1" indent="0">
              <a:spcBef>
                <a:spcPts val="1200"/>
              </a:spcBef>
              <a:buNone/>
            </a:pPr>
            <a:r>
              <a:rPr lang="fr-FR" dirty="0" smtClean="0">
                <a:solidFill>
                  <a:schemeClr val="bg1">
                    <a:lumMod val="50000"/>
                  </a:schemeClr>
                </a:solidFill>
                <a:cs typeface="Consolas" panose="020B0609020204030204" pitchFamily="49" charset="0"/>
              </a:rPr>
              <a:t>Le mot-clé </a:t>
            </a:r>
            <a:r>
              <a:rPr lang="fr-FR" dirty="0" err="1" smtClean="0">
                <a:solidFill>
                  <a:schemeClr val="bg1">
                    <a:lumMod val="50000"/>
                  </a:schemeClr>
                </a:solidFill>
                <a:latin typeface="Consolas" panose="020B0609020204030204" pitchFamily="49" charset="0"/>
                <a:cs typeface="Consolas" panose="020B0609020204030204" pitchFamily="49" charset="0"/>
              </a:rPr>
              <a:t>this</a:t>
            </a:r>
            <a:r>
              <a:rPr lang="fr-FR" dirty="0" smtClean="0">
                <a:solidFill>
                  <a:schemeClr val="bg1">
                    <a:lumMod val="50000"/>
                  </a:schemeClr>
                </a:solidFill>
                <a:cs typeface="Consolas" panose="020B0609020204030204" pitchFamily="49" charset="0"/>
              </a:rPr>
              <a:t> ne fonctionne pas de la même façon selon si la fonction est appelée avec </a:t>
            </a:r>
            <a:r>
              <a:rPr lang="fr-FR" dirty="0" smtClean="0">
                <a:solidFill>
                  <a:schemeClr val="bg1">
                    <a:lumMod val="50000"/>
                  </a:schemeClr>
                </a:solidFill>
                <a:latin typeface="Consolas" panose="020B0609020204030204" pitchFamily="49" charset="0"/>
                <a:cs typeface="Consolas" panose="020B0609020204030204" pitchFamily="49" charset="0"/>
              </a:rPr>
              <a:t>new</a:t>
            </a:r>
            <a:r>
              <a:rPr lang="fr-FR" dirty="0" smtClean="0">
                <a:solidFill>
                  <a:schemeClr val="bg1">
                    <a:lumMod val="50000"/>
                  </a:schemeClr>
                </a:solidFill>
                <a:cs typeface="Consolas" panose="020B0609020204030204" pitchFamily="49" charset="0"/>
              </a:rPr>
              <a:t> ou non</a:t>
            </a:r>
            <a:r>
              <a:rPr lang="fr-FR" dirty="0" smtClean="0">
                <a:cs typeface="Consolas" panose="020B0609020204030204" pitchFamily="49" charset="0"/>
              </a:rPr>
              <a:t/>
            </a:r>
            <a:br>
              <a:rPr lang="fr-FR" dirty="0" smtClean="0">
                <a:cs typeface="Consolas" panose="020B0609020204030204" pitchFamily="49" charset="0"/>
              </a:rPr>
            </a:br>
            <a:r>
              <a:rPr lang="fr-FR" dirty="0" smtClean="0">
                <a:cs typeface="Consolas" panose="020B0609020204030204" pitchFamily="49" charset="0"/>
                <a:sym typeface="Wingdings" panose="05000000000000000000" pitchFamily="2" charset="2"/>
              </a:rPr>
              <a:t> exception levée si une classe n’est pas invoquée avec new</a:t>
            </a:r>
            <a:endParaRPr lang="fr-FR" dirty="0" smtClean="0">
              <a:cs typeface="Consolas" panose="020B0609020204030204" pitchFamily="49" charset="0"/>
            </a:endParaRPr>
          </a:p>
          <a:p>
            <a:pPr marL="274320" lvl="1" indent="0">
              <a:spcBef>
                <a:spcPts val="1200"/>
              </a:spcBef>
              <a:buNone/>
            </a:pPr>
            <a:r>
              <a:rPr lang="fr-FR" dirty="0" smtClean="0">
                <a:solidFill>
                  <a:schemeClr val="bg1">
                    <a:lumMod val="50000"/>
                  </a:schemeClr>
                </a:solidFill>
                <a:cs typeface="Consolas" panose="020B0609020204030204" pitchFamily="49" charset="0"/>
              </a:rPr>
              <a:t>Il n’est pas possible de déclarer plusieurs constructeurs</a:t>
            </a:r>
            <a:br>
              <a:rPr lang="fr-FR" dirty="0" smtClean="0">
                <a:solidFill>
                  <a:schemeClr val="bg1">
                    <a:lumMod val="50000"/>
                  </a:schemeClr>
                </a:solidFill>
                <a:cs typeface="Consolas" panose="020B0609020204030204" pitchFamily="49" charset="0"/>
              </a:rPr>
            </a:br>
            <a:r>
              <a:rPr lang="fr-FR" dirty="0">
                <a:cs typeface="Consolas" panose="020B0609020204030204" pitchFamily="49" charset="0"/>
                <a:sym typeface="Wingdings" panose="05000000000000000000" pitchFamily="2" charset="2"/>
              </a:rPr>
              <a:t> toujours le cas</a:t>
            </a:r>
            <a:endParaRPr lang="fr-FR" dirty="0">
              <a:cs typeface="Consolas" panose="020B0609020204030204" pitchFamily="49" charset="0"/>
            </a:endParaRPr>
          </a:p>
          <a:p>
            <a:pPr marL="274320" lvl="1" indent="0">
              <a:spcBef>
                <a:spcPts val="1200"/>
              </a:spcBef>
              <a:buNone/>
            </a:pPr>
            <a:r>
              <a:rPr lang="fr-FR" dirty="0" smtClean="0">
                <a:solidFill>
                  <a:schemeClr val="bg1">
                    <a:lumMod val="50000"/>
                  </a:schemeClr>
                </a:solidFill>
                <a:cs typeface="Consolas" panose="020B0609020204030204" pitchFamily="49" charset="0"/>
              </a:rPr>
              <a:t>Ils sont </a:t>
            </a:r>
            <a:r>
              <a:rPr lang="fr-FR" dirty="0" err="1" smtClean="0">
                <a:solidFill>
                  <a:schemeClr val="bg1">
                    <a:lumMod val="50000"/>
                  </a:schemeClr>
                </a:solidFill>
                <a:cs typeface="Consolas" panose="020B0609020204030204" pitchFamily="49" charset="0"/>
              </a:rPr>
              <a:t>confusants</a:t>
            </a:r>
            <a:r>
              <a:rPr lang="fr-FR" dirty="0" smtClean="0">
                <a:solidFill>
                  <a:schemeClr val="bg1">
                    <a:lumMod val="50000"/>
                  </a:schemeClr>
                </a:solidFill>
                <a:cs typeface="Consolas" panose="020B0609020204030204" pitchFamily="49" charset="0"/>
              </a:rPr>
              <a:t> pour les débutants avec les prototypes</a:t>
            </a:r>
            <a:r>
              <a:rPr lang="fr-FR" dirty="0" smtClean="0">
                <a:cs typeface="Consolas" panose="020B0609020204030204" pitchFamily="49" charset="0"/>
              </a:rPr>
              <a:t/>
            </a:r>
            <a:br>
              <a:rPr lang="fr-FR" dirty="0" smtClean="0">
                <a:cs typeface="Consolas" panose="020B0609020204030204" pitchFamily="49" charset="0"/>
              </a:rPr>
            </a:br>
            <a:r>
              <a:rPr lang="fr-FR" dirty="0" smtClean="0">
                <a:cs typeface="Consolas" panose="020B0609020204030204" pitchFamily="49" charset="0"/>
                <a:sym typeface="Wingdings" panose="05000000000000000000" pitchFamily="2" charset="2"/>
              </a:rPr>
              <a:t> rajoute de la confusion avec la POO par classes</a:t>
            </a:r>
            <a:endParaRPr lang="fr-FR" dirty="0" smtClean="0">
              <a:cs typeface="Consolas" panose="020B0609020204030204" pitchFamily="49" charset="0"/>
            </a:endParaRPr>
          </a:p>
          <a:p>
            <a:pPr lvl="1"/>
            <a:endParaRPr lang="fr-FR" dirty="0">
              <a:cs typeface="Consolas" panose="020B0609020204030204" pitchFamily="49" charset="0"/>
            </a:endParaRPr>
          </a:p>
          <a:p>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92</a:t>
            </a:fld>
            <a:endParaRPr lang="fr-FR"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628800"/>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708" y="3513658"/>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437112"/>
            <a:ext cx="567507" cy="5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2636912"/>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5373216"/>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36" y="6093296"/>
            <a:ext cx="5200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958644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Alternatives aux constructeurs</a:t>
            </a:r>
            <a:endParaRPr lang="fr-FR" dirty="0"/>
          </a:p>
        </p:txBody>
      </p:sp>
      <p:sp>
        <p:nvSpPr>
          <p:cNvPr id="3" name="Espace réservé du contenu 2"/>
          <p:cNvSpPr>
            <a:spLocks noGrp="1"/>
          </p:cNvSpPr>
          <p:nvPr>
            <p:ph idx="1"/>
          </p:nvPr>
        </p:nvSpPr>
        <p:spPr>
          <a:xfrm>
            <a:off x="457200" y="1600200"/>
            <a:ext cx="8229600" cy="5069160"/>
          </a:xfrm>
        </p:spPr>
        <p:txBody>
          <a:bodyPr>
            <a:normAutofit lnSpcReduction="10000"/>
          </a:bodyPr>
          <a:lstStyle/>
          <a:p>
            <a:pPr marL="0" indent="0">
              <a:buNone/>
            </a:pPr>
            <a:r>
              <a:rPr lang="fr-FR" u="sng" dirty="0" smtClean="0">
                <a:cs typeface="Consolas" panose="020B0609020204030204" pitchFamily="49" charset="0"/>
              </a:rPr>
              <a:t>Privilégiez plutôt:</a:t>
            </a:r>
          </a:p>
          <a:p>
            <a:r>
              <a:rPr lang="fr-FR" dirty="0">
                <a:cs typeface="Consolas" panose="020B0609020204030204" pitchFamily="49" charset="0"/>
              </a:rPr>
              <a:t>les fonctions usines</a:t>
            </a:r>
          </a:p>
          <a:p>
            <a:endParaRPr lang="fr-FR" dirty="0" smtClean="0">
              <a:cs typeface="Consolas" panose="020B0609020204030204" pitchFamily="49" charset="0"/>
            </a:endParaRPr>
          </a:p>
          <a:p>
            <a:endParaRPr lang="fr-FR" dirty="0" smtClean="0">
              <a:cs typeface="Consolas" panose="020B0609020204030204" pitchFamily="49" charset="0"/>
            </a:endParaRPr>
          </a:p>
          <a:p>
            <a:endParaRPr lang="fr-FR" dirty="0">
              <a:cs typeface="Consolas" panose="020B0609020204030204" pitchFamily="49" charset="0"/>
            </a:endParaRPr>
          </a:p>
          <a:p>
            <a:endParaRPr lang="fr-FR" dirty="0" smtClean="0">
              <a:cs typeface="Consolas" panose="020B0609020204030204" pitchFamily="49" charset="0"/>
            </a:endParaRPr>
          </a:p>
          <a:p>
            <a:r>
              <a:rPr lang="fr-FR" sz="2000" dirty="0" err="1" smtClean="0">
                <a:latin typeface="Consolas" panose="020B0609020204030204" pitchFamily="49" charset="0"/>
                <a:cs typeface="Consolas" panose="020B0609020204030204" pitchFamily="49" charset="0"/>
              </a:rPr>
              <a:t>Object.create</a:t>
            </a:r>
            <a:r>
              <a:rPr lang="fr-FR" sz="2000" dirty="0" smtClean="0">
                <a:cs typeface="Consolas" panose="020B0609020204030204" pitchFamily="49" charset="0"/>
              </a:rPr>
              <a:t> et </a:t>
            </a:r>
            <a:r>
              <a:rPr lang="fr-FR" sz="2000" dirty="0" err="1" smtClean="0">
                <a:latin typeface="Consolas" panose="020B0609020204030204" pitchFamily="49" charset="0"/>
                <a:cs typeface="Consolas" panose="020B0609020204030204" pitchFamily="49" charset="0"/>
              </a:rPr>
              <a:t>Object.assign</a:t>
            </a:r>
            <a:endParaRPr lang="fr-FR" sz="2000" dirty="0" smtClean="0">
              <a:latin typeface="Consolas" panose="020B0609020204030204" pitchFamily="49" charset="0"/>
              <a:cs typeface="Consolas" panose="020B0609020204030204" pitchFamily="49" charset="0"/>
            </a:endParaRPr>
          </a:p>
          <a:p>
            <a:pPr marL="274320" lvl="1" indent="0">
              <a:buNone/>
            </a:pPr>
            <a:endParaRPr lang="fr-FR" dirty="0">
              <a:cs typeface="Consolas" panose="020B0609020204030204" pitchFamily="49" charset="0"/>
            </a:endParaRPr>
          </a:p>
          <a:p>
            <a:pPr marL="274320" lvl="1" indent="0">
              <a:buNone/>
            </a:pPr>
            <a:endParaRPr lang="fr-FR" dirty="0" smtClean="0">
              <a:cs typeface="Consolas" panose="020B0609020204030204" pitchFamily="49" charset="0"/>
            </a:endParaRPr>
          </a:p>
          <a:p>
            <a:pPr marL="274320" lvl="1" indent="0">
              <a:buNone/>
            </a:pPr>
            <a:endParaRPr lang="fr-FR" dirty="0">
              <a:cs typeface="Consolas" panose="020B0609020204030204" pitchFamily="49" charset="0"/>
            </a:endParaRPr>
          </a:p>
          <a:p>
            <a:pPr marL="0" indent="0">
              <a:buNone/>
            </a:pPr>
            <a:endParaRPr lang="fr-FR" dirty="0" smtClean="0"/>
          </a:p>
          <a:p>
            <a:pPr marL="0" indent="0">
              <a:buNone/>
            </a:pPr>
            <a:r>
              <a:rPr lang="fr-FR" sz="2000" dirty="0" smtClean="0"/>
              <a:t>Vous n’aurez alors plus besoin de ces opérateurs:</a:t>
            </a:r>
            <a:r>
              <a:rPr lang="fr-FR" dirty="0" smtClean="0"/>
              <a:t/>
            </a:r>
            <a:br>
              <a:rPr lang="fr-FR" dirty="0" smtClean="0"/>
            </a:br>
            <a:r>
              <a:rPr lang="fr-FR" dirty="0" smtClean="0">
                <a:latin typeface="Consolas" panose="020B0609020204030204" pitchFamily="49" charset="0"/>
                <a:cs typeface="Consolas" panose="020B0609020204030204" pitchFamily="49" charset="0"/>
              </a:rPr>
              <a:t>new, </a:t>
            </a:r>
            <a:r>
              <a:rPr lang="fr-FR" dirty="0" err="1" smtClean="0">
                <a:latin typeface="Consolas" panose="020B0609020204030204" pitchFamily="49" charset="0"/>
                <a:cs typeface="Consolas" panose="020B0609020204030204" pitchFamily="49" charset="0"/>
              </a:rPr>
              <a:t>instanceof</a:t>
            </a:r>
            <a:r>
              <a:rPr lang="fr-FR" dirty="0" smtClean="0">
                <a:latin typeface="Consolas" panose="020B0609020204030204" pitchFamily="49" charset="0"/>
                <a:cs typeface="Consolas" panose="020B0609020204030204" pitchFamily="49" charset="0"/>
              </a:rPr>
              <a:t>, class, super, </a:t>
            </a:r>
            <a:r>
              <a:rPr lang="fr-FR" dirty="0" err="1" smtClean="0">
                <a:latin typeface="Consolas" panose="020B0609020204030204" pitchFamily="49" charset="0"/>
                <a:cs typeface="Consolas" panose="020B0609020204030204" pitchFamily="49" charset="0"/>
              </a:rPr>
              <a:t>static</a:t>
            </a:r>
            <a:endParaRPr lang="fr-FR" dirty="0" smtClean="0">
              <a:latin typeface="Consolas" panose="020B0609020204030204" pitchFamily="49" charset="0"/>
              <a:cs typeface="Consolas" panose="020B0609020204030204" pitchFamily="49" charset="0"/>
            </a:endParaRP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93</a:t>
            </a:fld>
            <a:endParaRPr lang="fr-FR" dirty="0"/>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2420888"/>
            <a:ext cx="4860007" cy="1553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6447" y="4581128"/>
            <a:ext cx="657225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322339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Rappel: classes != prototypes</a:t>
            </a:r>
            <a:endParaRPr lang="fr-FR" dirty="0"/>
          </a:p>
        </p:txBody>
      </p:sp>
      <p:sp>
        <p:nvSpPr>
          <p:cNvPr id="3" name="Espace réservé du contenu 2"/>
          <p:cNvSpPr>
            <a:spLocks noGrp="1"/>
          </p:cNvSpPr>
          <p:nvPr>
            <p:ph idx="1"/>
          </p:nvPr>
        </p:nvSpPr>
        <p:spPr>
          <a:xfrm>
            <a:off x="457200" y="1600200"/>
            <a:ext cx="8229600" cy="3989040"/>
          </a:xfrm>
        </p:spPr>
        <p:txBody>
          <a:bodyPr>
            <a:normAutofit/>
          </a:bodyPr>
          <a:lstStyle/>
          <a:p>
            <a:pPr marL="0" indent="0">
              <a:buNone/>
            </a:pPr>
            <a:r>
              <a:rPr lang="fr-FR" dirty="0" smtClean="0"/>
              <a:t>Il n’y a pas de classes en JavaScript, mais le mot est utilisé par abus de langage pour désigner un constructeur et son prototype associé.</a:t>
            </a:r>
            <a:br>
              <a:rPr lang="fr-FR" dirty="0" smtClean="0"/>
            </a:br>
            <a:endParaRPr lang="fr-FR" dirty="0" smtClean="0"/>
          </a:p>
          <a:p>
            <a:pPr marL="0" indent="0">
              <a:buNone/>
            </a:pPr>
            <a:r>
              <a:rPr lang="fr-FR" dirty="0" smtClean="0"/>
              <a:t>Il y a souvent confusion entre constructeur et prototype, et l’opérateur </a:t>
            </a:r>
            <a:r>
              <a:rPr lang="fr-FR" dirty="0" smtClean="0">
                <a:latin typeface="Consolas" panose="020B0609020204030204" pitchFamily="49" charset="0"/>
                <a:cs typeface="Consolas" panose="020B0609020204030204" pitchFamily="49" charset="0"/>
              </a:rPr>
              <a:t>class</a:t>
            </a:r>
            <a:r>
              <a:rPr lang="fr-FR" dirty="0" smtClean="0"/>
              <a:t> en a rajouté une couche.</a:t>
            </a:r>
            <a:br>
              <a:rPr lang="fr-FR" dirty="0" smtClean="0"/>
            </a:br>
            <a:endParaRPr lang="fr-FR" dirty="0" smtClean="0"/>
          </a:p>
          <a:p>
            <a:pPr marL="0" indent="0">
              <a:buNone/>
            </a:pPr>
            <a:r>
              <a:rPr lang="fr-FR" dirty="0" err="1" smtClean="0"/>
              <a:t>Protos</a:t>
            </a:r>
            <a:r>
              <a:rPr lang="fr-FR" dirty="0" smtClean="0"/>
              <a:t>, constructeurs, tout est objet en JS et peut être manipulé comme n’importe quel objet : </a:t>
            </a:r>
            <a:br>
              <a:rPr lang="fr-FR" dirty="0" smtClean="0"/>
            </a:br>
            <a:r>
              <a:rPr lang="fr-FR" sz="2000" i="1" dirty="0" smtClean="0">
                <a:solidFill>
                  <a:schemeClr val="bg1">
                    <a:lumMod val="50000"/>
                  </a:schemeClr>
                </a:solidFill>
              </a:rPr>
              <a:t>assigné par référence, passé en paramètre, exporté comme module... </a:t>
            </a: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94</a:t>
            </a:fld>
            <a:endParaRPr lang="fr-FR" dirty="0"/>
          </a:p>
        </p:txBody>
      </p:sp>
    </p:spTree>
    <p:extLst>
      <p:ext uri="{BB962C8B-B14F-4D97-AF65-F5344CB8AC3E}">
        <p14:creationId xmlns:p14="http://schemas.microsoft.com/office/powerpoint/2010/main" val="25539999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Prototypes vs classes: modèle mental</a:t>
            </a:r>
            <a:endParaRPr lang="fr-FR" dirty="0"/>
          </a:p>
        </p:txBody>
      </p:sp>
      <p:sp>
        <p:nvSpPr>
          <p:cNvPr id="3" name="Espace réservé du contenu 2"/>
          <p:cNvSpPr>
            <a:spLocks noGrp="1"/>
          </p:cNvSpPr>
          <p:nvPr>
            <p:ph idx="1"/>
          </p:nvPr>
        </p:nvSpPr>
        <p:spPr>
          <a:xfrm>
            <a:off x="457200" y="1412776"/>
            <a:ext cx="8579296" cy="5257800"/>
          </a:xfrm>
        </p:spPr>
        <p:txBody>
          <a:bodyPr>
            <a:normAutofit/>
          </a:bodyPr>
          <a:lstStyle/>
          <a:p>
            <a:pPr marL="0" indent="0">
              <a:buNone/>
            </a:pPr>
            <a:r>
              <a:rPr lang="fr-FR" dirty="0" smtClean="0"/>
              <a:t>Le modèle mental de l’héritage classique est différent de celui de la délégation par prototype. </a:t>
            </a:r>
          </a:p>
          <a:p>
            <a:pPr marL="0" indent="0">
              <a:buNone/>
            </a:pPr>
            <a:r>
              <a:rPr lang="fr-FR" u="sng" dirty="0" smtClean="0"/>
              <a:t>Héritage classique</a:t>
            </a:r>
            <a:r>
              <a:rPr lang="fr-FR" dirty="0" smtClean="0"/>
              <a:t>: organisation verticale par </a:t>
            </a:r>
            <a:r>
              <a:rPr lang="fr-FR" b="1" dirty="0" smtClean="0"/>
              <a:t>spécialisation</a:t>
            </a:r>
          </a:p>
          <a:p>
            <a:pPr marL="0" indent="0">
              <a:buNone/>
            </a:pPr>
            <a:r>
              <a:rPr lang="fr-FR" u="sng" dirty="0" smtClean="0"/>
              <a:t>Prototypes:</a:t>
            </a:r>
            <a:r>
              <a:rPr lang="fr-FR" dirty="0" smtClean="0"/>
              <a:t> organisation horizontale par </a:t>
            </a:r>
            <a:r>
              <a:rPr lang="fr-FR" b="1" dirty="0" smtClean="0"/>
              <a:t>délégation</a:t>
            </a:r>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a:p>
            <a:pPr marL="0" indent="0">
              <a:buNone/>
            </a:pPr>
            <a:r>
              <a:rPr lang="fr-FR" sz="1800" dirty="0" smtClean="0"/>
              <a:t>Pensez aux objets prototypés comme une superposition de calques qui viennent former l’interface complète d’un objet. Tout est visible au même niveau mais plus ou moins opaque, comme un détail d’implémentation.</a:t>
            </a:r>
            <a:endParaRPr lang="fr-FR" sz="1800"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95</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356992"/>
            <a:ext cx="4972596" cy="199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231965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3600" dirty="0" smtClean="0"/>
              <a:t>Délégation vs héritage: modèle mental</a:t>
            </a:r>
            <a:endParaRPr lang="fr-FR" sz="3600" dirty="0"/>
          </a:p>
        </p:txBody>
      </p:sp>
      <p:sp>
        <p:nvSpPr>
          <p:cNvPr id="3" name="Espace réservé du contenu 2"/>
          <p:cNvSpPr>
            <a:spLocks noGrp="1"/>
          </p:cNvSpPr>
          <p:nvPr>
            <p:ph idx="1"/>
          </p:nvPr>
        </p:nvSpPr>
        <p:spPr>
          <a:xfrm>
            <a:off x="323528" y="1628800"/>
            <a:ext cx="8496944" cy="3672408"/>
          </a:xfrm>
        </p:spPr>
        <p:txBody>
          <a:bodyPr>
            <a:normAutofit/>
          </a:bodyPr>
          <a:lstStyle/>
          <a:p>
            <a:pPr marL="0" indent="0">
              <a:buNone/>
            </a:pPr>
            <a:r>
              <a:rPr lang="fr-FR" sz="2000" dirty="0" smtClean="0"/>
              <a:t>Dans le cadre de la POO avec prototypes, déléguer peut signifier :</a:t>
            </a:r>
          </a:p>
          <a:p>
            <a:r>
              <a:rPr lang="fr-FR" sz="2000" dirty="0" smtClean="0"/>
              <a:t>fournir des valeurs par défaut</a:t>
            </a:r>
          </a:p>
          <a:p>
            <a:r>
              <a:rPr lang="fr-FR" sz="2000" dirty="0" smtClean="0"/>
              <a:t>fournir une implémentation générique d’une méthode</a:t>
            </a:r>
          </a:p>
          <a:p>
            <a:r>
              <a:rPr lang="fr-FR" sz="2000" dirty="0" smtClean="0"/>
              <a:t>implémenter des comportements de base </a:t>
            </a:r>
            <a:r>
              <a:rPr lang="fr-FR" sz="1800" i="1" dirty="0" smtClean="0">
                <a:solidFill>
                  <a:schemeClr val="bg1">
                    <a:lumMod val="50000"/>
                  </a:schemeClr>
                </a:solidFill>
              </a:rPr>
              <a:t>(</a:t>
            </a:r>
            <a:r>
              <a:rPr lang="fr-FR" sz="1800" i="1" dirty="0" err="1" smtClean="0">
                <a:solidFill>
                  <a:schemeClr val="bg1">
                    <a:lumMod val="50000"/>
                  </a:schemeClr>
                </a:solidFill>
              </a:rPr>
              <a:t>toString</a:t>
            </a:r>
            <a:r>
              <a:rPr lang="fr-FR" sz="1800" i="1" dirty="0" smtClean="0">
                <a:solidFill>
                  <a:schemeClr val="bg1">
                    <a:lumMod val="50000"/>
                  </a:schemeClr>
                </a:solidFill>
              </a:rPr>
              <a:t>, </a:t>
            </a:r>
            <a:r>
              <a:rPr lang="fr-FR" sz="1800" i="1" dirty="0" err="1" smtClean="0">
                <a:solidFill>
                  <a:schemeClr val="bg1">
                    <a:lumMod val="50000"/>
                  </a:schemeClr>
                </a:solidFill>
              </a:rPr>
              <a:t>cast</a:t>
            </a:r>
            <a:r>
              <a:rPr lang="fr-FR" sz="1800" i="1" dirty="0" smtClean="0">
                <a:solidFill>
                  <a:schemeClr val="bg1">
                    <a:lumMod val="50000"/>
                  </a:schemeClr>
                </a:solidFill>
              </a:rPr>
              <a:t> en primitive…)</a:t>
            </a:r>
            <a:endParaRPr lang="fr-FR" sz="1400" i="1" dirty="0">
              <a:solidFill>
                <a:schemeClr val="bg1">
                  <a:lumMod val="50000"/>
                </a:schemeClr>
              </a:solidFill>
            </a:endParaRPr>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96</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3261717"/>
            <a:ext cx="6534150"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467544" y="5397023"/>
            <a:ext cx="8280920"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dirty="0"/>
              <a:t>Le prototype parent n’est ni une interface ni un contrat à remplir pour l’objet, mais une base d’API sur laquelle se reposer</a:t>
            </a:r>
            <a:r>
              <a:rPr lang="fr-FR" dirty="0" smtClean="0"/>
              <a:t>. Contrairement à l’héritage classique, on nomme généralement les propriétés </a:t>
            </a:r>
            <a:r>
              <a:rPr lang="fr-FR" dirty="0"/>
              <a:t>enfant différemment de celles du parent plutôt que de les </a:t>
            </a:r>
            <a:r>
              <a:rPr lang="fr-FR" dirty="0" smtClean="0"/>
              <a:t>surcharger.</a:t>
            </a:r>
            <a:endParaRPr lang="fr-FR" dirty="0"/>
          </a:p>
        </p:txBody>
      </p:sp>
    </p:spTree>
    <p:extLst>
      <p:ext uri="{BB962C8B-B14F-4D97-AF65-F5344CB8AC3E}">
        <p14:creationId xmlns:p14="http://schemas.microsoft.com/office/powerpoint/2010/main" val="324125774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class vs </a:t>
            </a:r>
            <a:r>
              <a:rPr lang="fr-FR" dirty="0" err="1" smtClean="0"/>
              <a:t>Object.create</a:t>
            </a:r>
            <a:r>
              <a:rPr lang="fr-FR" dirty="0" smtClean="0"/>
              <a:t>: exemple</a:t>
            </a:r>
            <a:endParaRPr lang="fr-FR" dirty="0"/>
          </a:p>
        </p:txBody>
      </p:sp>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97</a:t>
            </a:fld>
            <a:endParaRPr lang="fr-F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702" y="1988840"/>
            <a:ext cx="3850680"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9" y="1988840"/>
            <a:ext cx="3600400" cy="3786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846716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98</a:t>
            </a:fld>
            <a:endParaRPr lang="fr-FR" dirty="0"/>
          </a:p>
        </p:txBody>
      </p:sp>
      <p:pic>
        <p:nvPicPr>
          <p:cNvPr id="4098" name="Picture 2" descr="https://github.com/getify/You-Dont-Know-JS/raw/master/this%20%26%20object%20prototypes/fig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962" y="1484785"/>
            <a:ext cx="4791757" cy="5040560"/>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p:cNvSpPr txBox="1">
            <a:spLocks/>
          </p:cNvSpPr>
          <p:nvPr/>
        </p:nvSpPr>
        <p:spPr>
          <a:xfrm>
            <a:off x="467544" y="54868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fr-FR" dirty="0" smtClean="0"/>
              <a:t>class vs </a:t>
            </a:r>
            <a:r>
              <a:rPr lang="fr-FR" dirty="0" err="1" smtClean="0"/>
              <a:t>Object.create</a:t>
            </a:r>
            <a:r>
              <a:rPr lang="fr-FR" dirty="0" smtClean="0"/>
              <a:t>: exemple</a:t>
            </a:r>
            <a:endParaRPr lang="fr-FR" dirty="0"/>
          </a:p>
        </p:txBody>
      </p:sp>
    </p:spTree>
    <p:extLst>
      <p:ext uri="{BB962C8B-B14F-4D97-AF65-F5344CB8AC3E}">
        <p14:creationId xmlns:p14="http://schemas.microsoft.com/office/powerpoint/2010/main" val="122326864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D4A5C3F-30A0-4A16-BD3F-77FEDC62C819}" type="datetime1">
              <a:rPr lang="fr-FR" smtClean="0"/>
              <a:t>26/10/2018</a:t>
            </a:fld>
            <a:endParaRPr lang="fr-FR" dirty="0"/>
          </a:p>
        </p:txBody>
      </p:sp>
      <p:sp>
        <p:nvSpPr>
          <p:cNvPr id="5" name="Espace réservé du pied de page 4"/>
          <p:cNvSpPr>
            <a:spLocks noGrp="1"/>
          </p:cNvSpPr>
          <p:nvPr>
            <p:ph type="ftr" sz="quarter" idx="11"/>
          </p:nvPr>
        </p:nvSpPr>
        <p:spPr/>
        <p:txBody>
          <a:bodyPr/>
          <a:lstStyle/>
          <a:p>
            <a:r>
              <a:rPr lang="fr-FR" smtClean="0"/>
              <a:t>Formation JavaScript Avancé</a:t>
            </a:r>
            <a:endParaRPr lang="fr-FR" dirty="0"/>
          </a:p>
        </p:txBody>
      </p:sp>
      <p:sp>
        <p:nvSpPr>
          <p:cNvPr id="6" name="Espace réservé du numéro de diapositive 5"/>
          <p:cNvSpPr>
            <a:spLocks noGrp="1"/>
          </p:cNvSpPr>
          <p:nvPr>
            <p:ph type="sldNum" sz="quarter" idx="12"/>
          </p:nvPr>
        </p:nvSpPr>
        <p:spPr/>
        <p:txBody>
          <a:bodyPr/>
          <a:lstStyle/>
          <a:p>
            <a:fld id="{D553765D-4612-43FE-9224-0EFD7C66E68B}" type="slidenum">
              <a:rPr lang="fr-FR" smtClean="0"/>
              <a:t>99</a:t>
            </a:fld>
            <a:endParaRPr lang="fr-FR" dirty="0"/>
          </a:p>
        </p:txBody>
      </p:sp>
      <p:sp>
        <p:nvSpPr>
          <p:cNvPr id="9" name="Titre 1"/>
          <p:cNvSpPr>
            <a:spLocks noGrp="1"/>
          </p:cNvSpPr>
          <p:nvPr>
            <p:ph type="title"/>
          </p:nvPr>
        </p:nvSpPr>
        <p:spPr/>
        <p:txBody>
          <a:bodyPr>
            <a:normAutofit/>
          </a:bodyPr>
          <a:lstStyle/>
          <a:p>
            <a:r>
              <a:rPr lang="fr-FR" dirty="0" smtClean="0"/>
              <a:t>class vs </a:t>
            </a:r>
            <a:r>
              <a:rPr lang="fr-FR" dirty="0" err="1" smtClean="0"/>
              <a:t>Object.create</a:t>
            </a:r>
            <a:r>
              <a:rPr lang="fr-FR" dirty="0" smtClean="0"/>
              <a:t>: exemple</a:t>
            </a:r>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100" y="1484784"/>
            <a:ext cx="5764213" cy="522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32686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té">
  <a:themeElements>
    <a:clrScheme name="Clarté">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qu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té">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0</TotalTime>
  <Words>5280</Words>
  <Application>Microsoft Office PowerPoint</Application>
  <PresentationFormat>Affichage à l'écran (4:3)</PresentationFormat>
  <Paragraphs>1460</Paragraphs>
  <Slides>146</Slides>
  <Notes>22</Notes>
  <HiddenSlides>0</HiddenSlides>
  <MMClips>0</MMClips>
  <ScaleCrop>false</ScaleCrop>
  <HeadingPairs>
    <vt:vector size="4" baseType="variant">
      <vt:variant>
        <vt:lpstr>Thème</vt:lpstr>
      </vt:variant>
      <vt:variant>
        <vt:i4>1</vt:i4>
      </vt:variant>
      <vt:variant>
        <vt:lpstr>Titres des diapositives</vt:lpstr>
      </vt:variant>
      <vt:variant>
        <vt:i4>146</vt:i4>
      </vt:variant>
    </vt:vector>
  </HeadingPairs>
  <TitlesOfParts>
    <vt:vector size="147" baseType="lpstr">
      <vt:lpstr>Clarté</vt:lpstr>
      <vt:lpstr>Javascript Avancé</vt:lpstr>
      <vt:lpstr>Agenda</vt:lpstr>
      <vt:lpstr>Cheat sheets</vt:lpstr>
      <vt:lpstr>Cheat sheet: Méthodes de String</vt:lpstr>
      <vt:lpstr>Cheat sheet: Méthodes de Array</vt:lpstr>
      <vt:lpstr>Cheat sheet: Map</vt:lpstr>
      <vt:lpstr>Cheat sheet: Set</vt:lpstr>
      <vt:lpstr>Préambule</vt:lpstr>
      <vt:lpstr>ECMAScript</vt:lpstr>
      <vt:lpstr>TC39 (Technical Commitee 39)</vt:lpstr>
      <vt:lpstr>5 étapes pour une proposition du TC39</vt:lpstr>
      <vt:lpstr>Versions d’ECMAScript</vt:lpstr>
      <vt:lpstr>Releases annuelles d’ECMAScript</vt:lpstr>
      <vt:lpstr>Implémentation navigateur d’ECMAScript</vt:lpstr>
      <vt:lpstr>Une réintroduction à JS</vt:lpstr>
      <vt:lpstr>Types et primitives</vt:lpstr>
      <vt:lpstr>null ou undefined</vt:lpstr>
      <vt:lpstr>Objets</vt:lpstr>
      <vt:lpstr>Objets: parcours des propriétés</vt:lpstr>
      <vt:lpstr>Objets: assignation de propriétés</vt:lpstr>
      <vt:lpstr>Descripteurs de propriétés</vt:lpstr>
      <vt:lpstr>Getters / Setters</vt:lpstr>
      <vt:lpstr>Définir les descripteurs</vt:lpstr>
      <vt:lpstr>Propriétés propres et déléguées</vt:lpstr>
      <vt:lpstr>Scopes (portées)</vt:lpstr>
      <vt:lpstr>Scopes de blocs</vt:lpstr>
      <vt:lpstr>var, let ou const ?</vt:lpstr>
      <vt:lpstr>Closures (fermetures)</vt:lpstr>
      <vt:lpstr>Utilisation des closures</vt:lpstr>
      <vt:lpstr>Utilisation des closures</vt:lpstr>
      <vt:lpstr>Utilisation des closures</vt:lpstr>
      <vt:lpstr>Fonctions et contexte d’exécution</vt:lpstr>
      <vt:lpstr>Fonctions et contexte d’exécution</vt:lpstr>
      <vt:lpstr>Primitives et équivalents objet</vt:lpstr>
      <vt:lpstr>Conversions de types (cast)</vt:lpstr>
      <vt:lpstr>== ou === ?</vt:lpstr>
      <vt:lpstr>Cast implicites</vt:lpstr>
      <vt:lpstr>Opérateurs logiques</vt:lpstr>
      <vt:lpstr>Opérateurs logiques</vt:lpstr>
      <vt:lpstr>Opérateurs logiques: Priorité</vt:lpstr>
      <vt:lpstr>Mise à niveau ES2015</vt:lpstr>
      <vt:lpstr>Arrow functions</vt:lpstr>
      <vt:lpstr>Paramètres par défaut</vt:lpstr>
      <vt:lpstr>Paramètres par défaut</vt:lpstr>
      <vt:lpstr>Sucre syntaxique: méthodes</vt:lpstr>
      <vt:lpstr>Sucre syntaxique: clé et valeur</vt:lpstr>
      <vt:lpstr>Sucre syntaxique: clés calculées</vt:lpstr>
      <vt:lpstr>Opérateurs Spread / Rest</vt:lpstr>
      <vt:lpstr>Opérateurs Spread / Rest</vt:lpstr>
      <vt:lpstr>Object properties (ES2018)</vt:lpstr>
      <vt:lpstr>Destructuring</vt:lpstr>
      <vt:lpstr>Destructuring</vt:lpstr>
      <vt:lpstr>Sucre syntaxique : expressivité vs lisibilité</vt:lpstr>
      <vt:lpstr>Template strings</vt:lpstr>
      <vt:lpstr>Tagged Template strings</vt:lpstr>
      <vt:lpstr>Map &amp; Set</vt:lpstr>
      <vt:lpstr>Modules (ou ESM pour désambiguïser)</vt:lpstr>
      <vt:lpstr>Modules</vt:lpstr>
      <vt:lpstr>Modules</vt:lpstr>
      <vt:lpstr>Modules</vt:lpstr>
      <vt:lpstr>Modules: import dynamique</vt:lpstr>
      <vt:lpstr>Modules: quid du support ?</vt:lpstr>
      <vt:lpstr>Modules: script nomodule</vt:lpstr>
      <vt:lpstr>Modules: recommandations</vt:lpstr>
      <vt:lpstr>Gérer l’asynchronisme</vt:lpstr>
      <vt:lpstr>Qu’est-ce que l’asynchronisme ?</vt:lpstr>
      <vt:lpstr>Callbacks</vt:lpstr>
      <vt:lpstr>Publisher/Subscriber</vt:lpstr>
      <vt:lpstr>Défauts des callbacks</vt:lpstr>
      <vt:lpstr>Promises</vt:lpstr>
      <vt:lpstr>Callbacks vs Promises</vt:lpstr>
      <vt:lpstr>Création d’une Promise</vt:lpstr>
      <vt:lpstr>Autres méthodes de création de Promise</vt:lpstr>
      <vt:lpstr>Chaînage et parallélisme</vt:lpstr>
      <vt:lpstr>Traitement d’erreurs</vt:lpstr>
      <vt:lpstr>Tasks, microtasks, boucle d’événements</vt:lpstr>
      <vt:lpstr>Gérer la boucle d’événements</vt:lpstr>
      <vt:lpstr>async / await (ES2017)</vt:lpstr>
      <vt:lpstr>async / await : avantages, inconvénients</vt:lpstr>
      <vt:lpstr>Observable</vt:lpstr>
      <vt:lpstr>Observable: exemple d’API</vt:lpstr>
      <vt:lpstr>Prog. orientée objet</vt:lpstr>
      <vt:lpstr>Principes généraux</vt:lpstr>
      <vt:lpstr>Objets et prototypes</vt:lpstr>
      <vt:lpstr>Délégation au prototype</vt:lpstr>
      <vt:lpstr>Méthodes liées aux prototypes</vt:lpstr>
      <vt:lpstr>Prototypes et constructeurs</vt:lpstr>
      <vt:lpstr>Défauts des constructeurs</vt:lpstr>
      <vt:lpstr>L’opérateur class (ES6)</vt:lpstr>
      <vt:lpstr>super</vt:lpstr>
      <vt:lpstr>static</vt:lpstr>
      <vt:lpstr>Défauts des constructeurs, avec class</vt:lpstr>
      <vt:lpstr>Alternatives aux constructeurs</vt:lpstr>
      <vt:lpstr>Rappel: classes != prototypes</vt:lpstr>
      <vt:lpstr>Prototypes vs classes: modèle mental</vt:lpstr>
      <vt:lpstr>Délégation vs héritage: modèle mental</vt:lpstr>
      <vt:lpstr>class vs Object.create: exemple</vt:lpstr>
      <vt:lpstr>Présentation PowerPoint</vt:lpstr>
      <vt:lpstr>class vs Object.create: exemple</vt:lpstr>
      <vt:lpstr>Pattern délégation: résumé</vt:lpstr>
      <vt:lpstr>Composition d’objets (Mixins)</vt:lpstr>
      <vt:lpstr>Composition ou délégation ?</vt:lpstr>
      <vt:lpstr>Patterns objet: exercice</vt:lpstr>
      <vt:lpstr>Symbol</vt:lpstr>
      <vt:lpstr>Symbol – Registre global</vt:lpstr>
      <vt:lpstr>Symboles connus</vt:lpstr>
      <vt:lpstr>Objets itérables</vt:lpstr>
      <vt:lpstr>Définir un objet itérable</vt:lpstr>
      <vt:lpstr>function* et générateurs</vt:lpstr>
      <vt:lpstr>Proxy</vt:lpstr>
      <vt:lpstr>Proxy et réfléxivité</vt:lpstr>
      <vt:lpstr>Proxy traps</vt:lpstr>
      <vt:lpstr>Reflect</vt:lpstr>
      <vt:lpstr>Cas d’utilisation des Proxy</vt:lpstr>
      <vt:lpstr>Prog. fonctionnelle</vt:lpstr>
      <vt:lpstr>Principes généraux</vt:lpstr>
      <vt:lpstr>Patterns d’arguments</vt:lpstr>
      <vt:lpstr>Patterns d’arguments</vt:lpstr>
      <vt:lpstr>Patterns d’arguments</vt:lpstr>
      <vt:lpstr>Récursion</vt:lpstr>
      <vt:lpstr>API chaînables</vt:lpstr>
      <vt:lpstr>Composition de fonctions</vt:lpstr>
      <vt:lpstr>Curryfication (Currying)</vt:lpstr>
      <vt:lpstr>Curryfication (Currying)</vt:lpstr>
      <vt:lpstr>Application partielle avec fn.bind</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Refactoring fonctionnel en pratique</vt:lpstr>
      <vt:lpstr>Transpilation</vt:lpstr>
      <vt:lpstr>La nécessité d’une transpilation</vt:lpstr>
      <vt:lpstr>Babel</vt:lpstr>
      <vt:lpstr>5 étapes pour une proposition du TC39</vt:lpstr>
      <vt:lpstr>@babel/preset-env</vt:lpstr>
      <vt:lpstr>Transpiler ou pas ?</vt:lpstr>
      <vt:lpstr>En bref</vt:lpstr>
      <vt:lpstr>Surcouches à JavaScript</vt:lpstr>
      <vt:lpstr>TypeScript</vt:lpstr>
      <vt:lpstr>Flow</vt:lpstr>
      <vt:lpstr>JSX</vt:lpstr>
      <vt:lpstr>Rétrospective</vt:lpstr>
      <vt:lpstr>Javascript Avancé</vt:lpstr>
    </vt:vector>
  </TitlesOfParts>
  <Company>Atos Worldline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JavaScript Avancé</dc:title>
  <dc:creator>Sylvain Pollet-Villard</dc:creator>
  <cp:lastModifiedBy>Sylvain Pollet-Villard</cp:lastModifiedBy>
  <cp:revision>546</cp:revision>
  <cp:lastPrinted>2018-09-27T09:24:57Z</cp:lastPrinted>
  <dcterms:created xsi:type="dcterms:W3CDTF">2017-12-12T17:01:35Z</dcterms:created>
  <dcterms:modified xsi:type="dcterms:W3CDTF">2018-10-26T12:41:54Z</dcterms:modified>
</cp:coreProperties>
</file>